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02" r:id="rId3"/>
    <p:sldId id="257" r:id="rId4"/>
    <p:sldId id="299" r:id="rId5"/>
    <p:sldId id="300" r:id="rId6"/>
    <p:sldId id="30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341"/>
  </p:normalViewPr>
  <p:slideViewPr>
    <p:cSldViewPr snapToGrid="0">
      <p:cViewPr varScale="1">
        <p:scale>
          <a:sx n="121" d="100"/>
          <a:sy n="121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359F-E558-0242-B18F-573981B93500}" type="datetimeFigureOut">
              <a:rPr lang="es-CL" smtClean="0"/>
              <a:t>26-03-23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142A-67F2-0C44-8A22-D0B9004235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928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359F-E558-0242-B18F-573981B93500}" type="datetimeFigureOut">
              <a:rPr lang="es-CL" smtClean="0"/>
              <a:t>26-03-23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142A-67F2-0C44-8A22-D0B9004235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60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359F-E558-0242-B18F-573981B93500}" type="datetimeFigureOut">
              <a:rPr lang="es-CL" smtClean="0"/>
              <a:t>26-03-23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142A-67F2-0C44-8A22-D0B9004235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1656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359F-E558-0242-B18F-573981B93500}" type="datetimeFigureOut">
              <a:rPr lang="es-CL" smtClean="0"/>
              <a:t>26-03-23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142A-67F2-0C44-8A22-D0B9004235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265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359F-E558-0242-B18F-573981B93500}" type="datetimeFigureOut">
              <a:rPr lang="es-CL" smtClean="0"/>
              <a:t>26-03-23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142A-67F2-0C44-8A22-D0B9004235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644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359F-E558-0242-B18F-573981B93500}" type="datetimeFigureOut">
              <a:rPr lang="es-CL" smtClean="0"/>
              <a:t>26-03-23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142A-67F2-0C44-8A22-D0B9004235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301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359F-E558-0242-B18F-573981B93500}" type="datetimeFigureOut">
              <a:rPr lang="es-CL" smtClean="0"/>
              <a:t>26-03-23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142A-67F2-0C44-8A22-D0B9004235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610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359F-E558-0242-B18F-573981B93500}" type="datetimeFigureOut">
              <a:rPr lang="es-CL" smtClean="0"/>
              <a:t>26-03-23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142A-67F2-0C44-8A22-D0B9004235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108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359F-E558-0242-B18F-573981B93500}" type="datetimeFigureOut">
              <a:rPr lang="es-CL" smtClean="0"/>
              <a:t>26-03-23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142A-67F2-0C44-8A22-D0B9004235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33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359F-E558-0242-B18F-573981B93500}" type="datetimeFigureOut">
              <a:rPr lang="es-CL" smtClean="0"/>
              <a:t>26-03-23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142A-67F2-0C44-8A22-D0B9004235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988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359F-E558-0242-B18F-573981B93500}" type="datetimeFigureOut">
              <a:rPr lang="es-CL" smtClean="0"/>
              <a:t>26-03-23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142A-67F2-0C44-8A22-D0B9004235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0165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2359F-E558-0242-B18F-573981B93500}" type="datetimeFigureOut">
              <a:rPr lang="es-CL" smtClean="0"/>
              <a:t>26-03-23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B142A-67F2-0C44-8A22-D0B9004235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90485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55CAD8-BA0F-D32E-4E16-50C8A92F58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Problematizar un hecho relevante.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837FB27-89BF-35FB-E54E-DE5694A625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err="1"/>
              <a:t>Obj</a:t>
            </a:r>
            <a:r>
              <a:rPr lang="es-CL" dirty="0"/>
              <a:t>: Analizar y argumentar una problemática,  justificando con hechos y concluyendo con síntesis la problemática.</a:t>
            </a:r>
          </a:p>
        </p:txBody>
      </p:sp>
    </p:spTree>
    <p:extLst>
      <p:ext uri="{BB962C8B-B14F-4D97-AF65-F5344CB8AC3E}">
        <p14:creationId xmlns:p14="http://schemas.microsoft.com/office/powerpoint/2010/main" val="1182189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7E5A37-E3D0-8967-4260-AC2722863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15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s-CL" sz="3600" dirty="0"/>
              <a:t>Aspectos generales para responder una pregunta de argumentación en Historia: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6360F17C-52DF-91B6-689A-F1326B31EA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617234"/>
              </p:ext>
            </p:extLst>
          </p:nvPr>
        </p:nvGraphicFramePr>
        <p:xfrm>
          <a:off x="0" y="914404"/>
          <a:ext cx="12063664" cy="5943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6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9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3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4331">
                <a:tc>
                  <a:txBody>
                    <a:bodyPr/>
                    <a:lstStyle/>
                    <a:p>
                      <a:pPr marL="457200"/>
                      <a:r>
                        <a:rPr lang="es-CL" sz="1800" dirty="0">
                          <a:effectLst/>
                        </a:rPr>
                        <a:t>Indicador   </a:t>
                      </a:r>
                      <a:endParaRPr lang="es-CL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8" marR="67698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es-CL" sz="1800" dirty="0">
                          <a:effectLst/>
                        </a:rPr>
                        <a:t>Criterios a evaluar:</a:t>
                      </a:r>
                      <a:endParaRPr lang="es-CL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8" marR="67698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es-CL" sz="1800" dirty="0">
                          <a:effectLst/>
                        </a:rPr>
                        <a:t>Puntaje Ideal</a:t>
                      </a:r>
                      <a:endParaRPr lang="es-CL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8" marR="67698" marT="0" marB="0"/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es-CL" sz="1600" dirty="0">
                          <a:effectLst/>
                        </a:rPr>
                        <a:t>Puntaje Obtenido</a:t>
                      </a:r>
                      <a:endParaRPr lang="es-C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8" marR="6769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2267">
                <a:tc>
                  <a:txBody>
                    <a:bodyPr/>
                    <a:lstStyle/>
                    <a:p>
                      <a:pPr marL="457200" algn="l"/>
                      <a:r>
                        <a:rPr lang="es-CL" sz="2800" dirty="0">
                          <a:effectLst/>
                        </a:rPr>
                        <a:t>Introducción </a:t>
                      </a:r>
                      <a:endParaRPr lang="es-CL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8" marR="67698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es-ES" sz="2000" dirty="0">
                          <a:effectLst/>
                        </a:rPr>
                        <a:t>Plantea al menos 1 interrogantes que contengan la información más general, aportando definiciones necesarias para entender el tema, contextualizando la información que se desarrollará en la argumentación.</a:t>
                      </a:r>
                      <a:endParaRPr lang="es-C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8" marR="67698" marT="0" marB="0"/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es-CL" sz="2800" dirty="0">
                          <a:effectLst/>
                        </a:rPr>
                        <a:t>2</a:t>
                      </a:r>
                      <a:endParaRPr lang="es-CL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8" marR="67698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es-CL" sz="1800">
                          <a:effectLst/>
                        </a:rPr>
                        <a:t> </a:t>
                      </a:r>
                      <a:endParaRPr lang="es-CL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8" marR="6769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8661">
                <a:tc>
                  <a:txBody>
                    <a:bodyPr/>
                    <a:lstStyle/>
                    <a:p>
                      <a:pPr marL="457200" algn="l"/>
                      <a:r>
                        <a:rPr lang="es-CL" sz="2800" dirty="0">
                          <a:effectLst/>
                        </a:rPr>
                        <a:t>Desarrollo del tema </a:t>
                      </a:r>
                      <a:endParaRPr lang="es-CL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8" marR="67698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es-CL" sz="2000" dirty="0">
                          <a:effectLst/>
                        </a:rPr>
                        <a:t>S</a:t>
                      </a:r>
                      <a:r>
                        <a:rPr lang="es-ES" sz="2000" dirty="0">
                          <a:effectLst/>
                        </a:rPr>
                        <a:t>e responderá la interrogante planteada en la introducción y se expondrá los puntos que validan su argumentación</a:t>
                      </a:r>
                      <a:endParaRPr lang="es-C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8" marR="67698" marT="0" marB="0"/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es-CL" sz="2800" dirty="0">
                          <a:effectLst/>
                        </a:rPr>
                        <a:t>5</a:t>
                      </a:r>
                      <a:endParaRPr lang="es-CL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8" marR="67698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8" marR="6769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6272">
                <a:tc>
                  <a:txBody>
                    <a:bodyPr/>
                    <a:lstStyle/>
                    <a:p>
                      <a:pPr marL="457200" algn="l"/>
                      <a:r>
                        <a:rPr lang="es-CL" sz="2800" dirty="0">
                          <a:effectLst/>
                        </a:rPr>
                        <a:t>Coherencia </a:t>
                      </a:r>
                      <a:endParaRPr lang="es-CL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8" marR="67698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es-ES" sz="2400" dirty="0">
                          <a:effectLst/>
                        </a:rPr>
                        <a:t>Las ideas sean claras y no caigan en contradicciones (coherencia)</a:t>
                      </a:r>
                      <a:endParaRPr lang="es-CL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8" marR="67698" marT="0" marB="0"/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es-CL" sz="2800" dirty="0">
                          <a:effectLst/>
                        </a:rPr>
                        <a:t>1</a:t>
                      </a:r>
                      <a:endParaRPr lang="es-CL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8" marR="67698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8" marR="6769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331">
                <a:tc>
                  <a:txBody>
                    <a:bodyPr/>
                    <a:lstStyle/>
                    <a:p>
                      <a:pPr marL="457200" algn="l"/>
                      <a:r>
                        <a:rPr lang="es-CL" sz="2800" dirty="0">
                          <a:effectLst/>
                        </a:rPr>
                        <a:t>Extensión </a:t>
                      </a:r>
                      <a:endParaRPr lang="es-CL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8" marR="67698" marT="0" marB="0"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es-ES" sz="2000" dirty="0">
                          <a:effectLst/>
                        </a:rPr>
                        <a:t>4 líneas mínimo – máximo 10 líneas</a:t>
                      </a:r>
                      <a:endParaRPr lang="es-C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8" marR="67698" marT="0" marB="0"/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es-CL" sz="2800" dirty="0">
                          <a:effectLst/>
                        </a:rPr>
                        <a:t>2</a:t>
                      </a:r>
                      <a:endParaRPr lang="es-CL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8" marR="67698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8" marR="6769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331">
                <a:tc>
                  <a:txBody>
                    <a:bodyPr/>
                    <a:lstStyle/>
                    <a:p>
                      <a:pPr marL="457200" algn="l"/>
                      <a:r>
                        <a:rPr lang="es-CL" sz="2800" dirty="0">
                          <a:effectLst/>
                        </a:rPr>
                        <a:t>Conclusión</a:t>
                      </a:r>
                      <a:endParaRPr lang="es-CL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8" marR="67698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es-ES" sz="2400" dirty="0">
                          <a:effectLst/>
                        </a:rPr>
                        <a:t>Síntesis del tema</a:t>
                      </a:r>
                      <a:endParaRPr lang="es-CL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8" marR="67698" marT="0" marB="0"/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es-CL" sz="2800" dirty="0">
                          <a:effectLst/>
                        </a:rPr>
                        <a:t>2</a:t>
                      </a:r>
                      <a:endParaRPr lang="es-CL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8" marR="67698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8" marR="6769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3404">
                <a:tc>
                  <a:txBody>
                    <a:bodyPr/>
                    <a:lstStyle/>
                    <a:p>
                      <a:pPr marL="68580" algn="l"/>
                      <a:r>
                        <a:rPr lang="es-CL" sz="2800" dirty="0">
                          <a:effectLst/>
                        </a:rPr>
                        <a:t>TOTAL </a:t>
                      </a:r>
                      <a:endParaRPr lang="es-CL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8" marR="67698" marT="0" marB="0"/>
                </a:tc>
                <a:tc>
                  <a:txBody>
                    <a:bodyPr/>
                    <a:lstStyle/>
                    <a:p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8" marR="6769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>
                          <a:effectLst/>
                        </a:rPr>
                        <a:t>12 puntos</a:t>
                      </a:r>
                      <a:endParaRPr lang="es-CL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8" marR="67698" marT="0" marB="0"/>
                </a:tc>
                <a:tc>
                  <a:txBody>
                    <a:bodyPr/>
                    <a:lstStyle/>
                    <a:p>
                      <a:pPr marL="68580"/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8" marR="6769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D00635-6BE3-3EA5-B7DB-97F356A0D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Problemáticas para realizar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0BD7B3-A711-1073-275C-339167288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Cohecho</a:t>
            </a:r>
          </a:p>
          <a:p>
            <a:r>
              <a:rPr lang="es-CL" dirty="0"/>
              <a:t>Cacicazgo</a:t>
            </a:r>
          </a:p>
          <a:p>
            <a:r>
              <a:rPr lang="es-CL" dirty="0"/>
              <a:t>Parlamentarismo en Chile</a:t>
            </a:r>
          </a:p>
          <a:p>
            <a:r>
              <a:rPr lang="es-CL" dirty="0"/>
              <a:t>Gobierno de José Manuel Balmaceda</a:t>
            </a:r>
          </a:p>
          <a:p>
            <a:r>
              <a:rPr lang="es-CL" dirty="0"/>
              <a:t>Hacinamiento en Chile a comienzo del Siglo XX</a:t>
            </a:r>
          </a:p>
          <a:p>
            <a:r>
              <a:rPr lang="es-CL" dirty="0"/>
              <a:t>Salitre en Chile del Siglo XIX  y comienzo del Siglo XX.</a:t>
            </a:r>
          </a:p>
        </p:txBody>
      </p:sp>
    </p:spTree>
    <p:extLst>
      <p:ext uri="{BB962C8B-B14F-4D97-AF65-F5344CB8AC3E}">
        <p14:creationId xmlns:p14="http://schemas.microsoft.com/office/powerpoint/2010/main" val="1432248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00BEF-C02A-958E-B526-77ACD45D8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81000"/>
            <a:ext cx="8229600" cy="18240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CL" sz="3600" dirty="0">
                <a:latin typeface="Arial" panose="020B0604020202020204" pitchFamily="34" charset="0"/>
                <a:cs typeface="Arial" panose="020B0604020202020204" pitchFamily="34" charset="0"/>
              </a:rPr>
              <a:t>Actividad:</a:t>
            </a:r>
            <a:br>
              <a:rPr lang="es-C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3600" dirty="0">
                <a:latin typeface="Arial" panose="020B0604020202020204" pitchFamily="34" charset="0"/>
                <a:cs typeface="Arial" panose="020B0604020202020204" pitchFamily="34" charset="0"/>
              </a:rPr>
              <a:t>Realiza una argumentación sobre las  temática:</a:t>
            </a:r>
            <a:br>
              <a:rPr lang="es-C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L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0" name="Marcador de contenido 2">
            <a:extLst>
              <a:ext uri="{FF2B5EF4-FFF2-40B4-BE49-F238E27FC236}">
                <a16:creationId xmlns:a16="http://schemas.microsoft.com/office/drawing/2014/main" id="{4BFF7D67-C8A2-811C-E47E-8C3FF2936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04206" y="1808498"/>
            <a:ext cx="9662152" cy="1223962"/>
          </a:xfrm>
        </p:spPr>
        <p:txBody>
          <a:bodyPr/>
          <a:lstStyle/>
          <a:p>
            <a:pPr marL="0" indent="0">
              <a:buNone/>
            </a:pPr>
            <a:r>
              <a:rPr lang="es-CL" altLang="es-CL" dirty="0">
                <a:latin typeface="Arial" panose="020B0604020202020204" pitchFamily="34" charset="0"/>
                <a:cs typeface="Arial" panose="020B0604020202020204" pitchFamily="34" charset="0"/>
              </a:rPr>
              <a:t>Para poder hacer tu argumentación debes realizar los siguientes pasos:</a:t>
            </a:r>
          </a:p>
        </p:txBody>
      </p:sp>
      <p:sp>
        <p:nvSpPr>
          <p:cNvPr id="22531" name="CuadroTexto 3">
            <a:extLst>
              <a:ext uri="{FF2B5EF4-FFF2-40B4-BE49-F238E27FC236}">
                <a16:creationId xmlns:a16="http://schemas.microsoft.com/office/drawing/2014/main" id="{1F5D8CF4-E824-75E3-9755-9C7E87B04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39480"/>
            <a:ext cx="1177490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CL" altLang="es-CL" sz="2800" dirty="0">
                <a:latin typeface="Arial" panose="020B0604020202020204" pitchFamily="34" charset="0"/>
                <a:cs typeface="Arial" panose="020B0604020202020204" pitchFamily="34" charset="0"/>
              </a:rPr>
              <a:t>1. Hacer una pequeña introducción: </a:t>
            </a:r>
            <a:r>
              <a:rPr lang="es-CL" altLang="es-CL" sz="2800" dirty="0">
                <a:solidFill>
                  <a:schemeClr val="bg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 introducción debes escribir las ideas generales </a:t>
            </a:r>
            <a:r>
              <a:rPr lang="es-CL" altLang="es-CL" sz="2800" dirty="0">
                <a:latin typeface="Arial" panose="020B0604020202020204" pitchFamily="34" charset="0"/>
                <a:cs typeface="Arial" panose="020B0604020202020204" pitchFamily="34" charset="0"/>
              </a:rPr>
              <a:t>del tema y plantear </a:t>
            </a:r>
            <a:r>
              <a:rPr lang="es-CL" altLang="es-CL" sz="2800" dirty="0">
                <a:solidFill>
                  <a:schemeClr val="bg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una pregunta (problemática) </a:t>
            </a:r>
            <a:r>
              <a:rPr lang="es-CL" altLang="es-CL" sz="2800" dirty="0">
                <a:latin typeface="Arial" panose="020B0604020202020204" pitchFamily="34" charset="0"/>
                <a:cs typeface="Arial" panose="020B0604020202020204" pitchFamily="34" charset="0"/>
              </a:rPr>
              <a:t>para poder abordar solo una parte del tema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CL" altLang="es-C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CL" altLang="es-C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11F9D6-9BC8-E086-E154-C9E14A72C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CL" dirty="0"/>
              <a:t>Desarrollo de la respuesta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2CEDB2-EFC1-A5A2-5118-8A09E1950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s-CL" dirty="0"/>
              <a:t>2. En este punto </a:t>
            </a:r>
            <a:r>
              <a:rPr lang="es-CL" dirty="0">
                <a:solidFill>
                  <a:schemeClr val="bg1"/>
                </a:solidFill>
                <a:highlight>
                  <a:srgbClr val="FFFF00"/>
                </a:highlight>
              </a:rPr>
              <a:t>se debe contestar la pregunta </a:t>
            </a:r>
            <a:r>
              <a:rPr lang="es-CL" dirty="0"/>
              <a:t>que fue planteada en la introducción, </a:t>
            </a:r>
            <a:r>
              <a:rPr lang="es-CL" dirty="0">
                <a:solidFill>
                  <a:schemeClr val="bg1"/>
                </a:solidFill>
                <a:highlight>
                  <a:srgbClr val="FFFF00"/>
                </a:highlight>
              </a:rPr>
              <a:t>utilizando los argumento que avalan la respuesta</a:t>
            </a:r>
            <a:r>
              <a:rPr lang="es-CL" dirty="0"/>
              <a:t> de mi pregunta inicial</a:t>
            </a:r>
          </a:p>
          <a:p>
            <a:pPr>
              <a:defRPr/>
            </a:pPr>
            <a:endParaRPr lang="es-C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EB9F9C-3FC6-1945-C78E-ADDAE6945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CL" dirty="0"/>
              <a:t>Conclusión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B421A1-D0B9-377F-6791-CC50FEAC8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011" y="1981200"/>
            <a:ext cx="10968789" cy="27432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s-CL" sz="2400" dirty="0"/>
              <a:t>Para la realizar una conclusión debemos siempre empezar con las siguientes frases:</a:t>
            </a:r>
          </a:p>
          <a:p>
            <a:pPr>
              <a:defRPr/>
            </a:pPr>
            <a:r>
              <a:rPr lang="es-CL" sz="2400" dirty="0"/>
              <a:t>Para concluir se puede decir…</a:t>
            </a:r>
          </a:p>
          <a:p>
            <a:pPr>
              <a:defRPr/>
            </a:pPr>
            <a:r>
              <a:rPr lang="es-CL" sz="2400" dirty="0"/>
              <a:t>Podemos afirmar que…</a:t>
            </a:r>
          </a:p>
          <a:p>
            <a:pPr>
              <a:defRPr/>
            </a:pPr>
            <a:r>
              <a:rPr lang="es-CL" sz="2400" dirty="0"/>
              <a:t>Para finalizar se puede decir que…</a:t>
            </a:r>
          </a:p>
          <a:p>
            <a:pPr>
              <a:defRPr/>
            </a:pPr>
            <a:r>
              <a:rPr lang="es-CL" sz="2400" dirty="0"/>
              <a:t>Para sintetizar podemos decir que…</a:t>
            </a:r>
          </a:p>
        </p:txBody>
      </p:sp>
      <p:sp>
        <p:nvSpPr>
          <p:cNvPr id="24579" name="CuadroTexto 3">
            <a:extLst>
              <a:ext uri="{FF2B5EF4-FFF2-40B4-BE49-F238E27FC236}">
                <a16:creationId xmlns:a16="http://schemas.microsoft.com/office/drawing/2014/main" id="{97D9296E-12C1-6C28-F6B7-4D2E6BEE0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157789"/>
            <a:ext cx="105396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CL" altLang="es-CL" sz="2800" dirty="0">
                <a:solidFill>
                  <a:schemeClr val="bg1"/>
                </a:solidFill>
                <a:highlight>
                  <a:srgbClr val="FFFF00"/>
                </a:highlight>
              </a:rPr>
              <a:t>La importancia de la conclusión es responder la pregunta que se escribe en la introducción, pero de forma más general y concreta. ( En otras palabras lo más importante)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25</TotalTime>
  <Words>323</Words>
  <Application>Microsoft Macintosh PowerPoint</Application>
  <PresentationFormat>Panorámica</PresentationFormat>
  <Paragraphs>51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Gill Sans MT</vt:lpstr>
      <vt:lpstr>Times New Roman</vt:lpstr>
      <vt:lpstr>Tema de Office</vt:lpstr>
      <vt:lpstr>Problematizar un hecho relevante.</vt:lpstr>
      <vt:lpstr>Aspectos generales para responder una pregunta de argumentación en Historia:</vt:lpstr>
      <vt:lpstr>Problemáticas para realizar</vt:lpstr>
      <vt:lpstr>Actividad: Realiza una argumentación sobre las  temática: </vt:lpstr>
      <vt:lpstr>Desarrollo de la respuesta</vt:lpstr>
      <vt:lpstr>Conclusión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Problematizar un hecho relevante.</dc:title>
  <dc:creator>Nicolas Abarca</dc:creator>
  <cp:lastModifiedBy>Nicolas Abarca</cp:lastModifiedBy>
  <cp:revision>1</cp:revision>
  <dcterms:created xsi:type="dcterms:W3CDTF">2023-03-27T00:11:54Z</dcterms:created>
  <dcterms:modified xsi:type="dcterms:W3CDTF">2023-03-27T00:37:15Z</dcterms:modified>
</cp:coreProperties>
</file>