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65" r:id="rId19"/>
    <p:sldId id="26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7A81FF"/>
    <a:srgbClr val="73FB79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6"/>
    <p:restoredTop sz="94675"/>
  </p:normalViewPr>
  <p:slideViewPr>
    <p:cSldViewPr snapToGrid="0" snapToObjects="1">
      <p:cViewPr varScale="1">
        <p:scale>
          <a:sx n="81" d="100"/>
          <a:sy n="81" d="100"/>
        </p:scale>
        <p:origin x="2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F8AD8"/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80C-6441-B755-79610EA2C0D6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80C-6441-B755-79610EA2C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45-944D-8CC8-66761061FDCD}"/>
              </c:ext>
            </c:extLst>
          </c:dPt>
          <c:dPt>
            <c:idx val="3"/>
            <c:bubble3D val="0"/>
            <c:spPr>
              <a:solidFill>
                <a:srgbClr val="73FB79"/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45-944D-8CC8-66761061FD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0C-6441-B755-79610EA2C0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45-944D-8CC8-66761061FDCD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80C-6441-B755-79610EA2C0D6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0C-6441-B755-79610EA2C0D6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0C-6441-B755-79610EA2C0D6}"/>
              </c:ext>
            </c:extLst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0C-6441-B755-79610EA2C0D6}"/>
              </c:ext>
            </c:extLst>
          </c:dPt>
          <c:dLbls>
            <c:dLbl>
              <c:idx val="3"/>
              <c:layout>
                <c:manualLayout>
                  <c:x val="-6.8396535568902893E-4"/>
                  <c:y val="-0.1380553798417805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45-944D-8CC8-66761061FDCD}"/>
                </c:ext>
              </c:extLst>
            </c:dLbl>
            <c:dLbl>
              <c:idx val="8"/>
              <c:layout>
                <c:manualLayout>
                  <c:x val="0.18753694082363487"/>
                  <c:y val="0.133310102240275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0C-6441-B755-79610EA2C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Algo que me gusta de mí…</c:v>
                </c:pt>
                <c:pt idx="1">
                  <c:v>Algo que  hago bien es …</c:v>
                </c:pt>
                <c:pt idx="2">
                  <c:v>Algo que debo mejorar en mí es…</c:v>
                </c:pt>
                <c:pt idx="3">
                  <c:v>Lo que me averguenza es que ...</c:v>
                </c:pt>
                <c:pt idx="4">
                  <c:v>Algo saludable que me  gusta hacer …</c:v>
                </c:pt>
                <c:pt idx="5">
                  <c:v>Elija a un compañero para que diga algo positivo de usted...</c:v>
                </c:pt>
                <c:pt idx="6">
                  <c:v>Algo difícil que he realizado  …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C-6441-B755-79610EA2C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7EDBA-AB12-9245-BC23-D6C10BD7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2CBE39-B07D-2E44-A7DD-19B07B3A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4D3B4-1C63-464B-B54A-CBC58D4E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6BFFD-FB28-894F-A230-1845313A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EA5287-DE2A-744D-AF09-33E5322C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18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E1A05-0DFC-664E-8E29-FC5241A0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23BD88-8AB9-074F-B3AD-75E776E4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3C2C-6092-ED4C-82C6-AE22AE79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41678-AA46-6F46-BA0A-20AB8996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39831-D26E-F444-9F7C-C835D265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89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C30484-0E1A-5346-B2F0-9CE7DB1FF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26BA49-1C47-714D-8CBE-BB91DC6DF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1A07F-0215-2842-966B-79F33453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920B4-A22C-A34B-A406-201BF599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A2C0B6-CB04-CE43-93F6-C22ABAA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65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A37FC-05BD-4E47-8198-E5F2F879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BA756-CBC7-D445-A54C-536D5680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38878-1D8C-F048-9F03-4199C97B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3481D-D046-334C-B901-B814FBB2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5778A9-9C09-D240-B6DE-DACB9CEB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7BBFE-76B5-4F49-94DA-2D8A1D7C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F9026-39D0-1048-ACF4-4EBCEA43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26511-A905-FF4E-9D77-8CD4E9BE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F9B1B-CBF8-864F-B7C7-2C4181E0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47ACC-82D4-9B47-865D-07501B28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59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C3977-3B06-8B49-9DFC-25500952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D67C8-70EA-274D-B52D-8CCE12126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31E30-CAD4-0447-885E-9A28774F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641A5F-08F5-B54D-956E-C3B928BF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0F7446-BBA4-E648-8533-0023CEA4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01953C-BB61-9A45-BCDA-4069095B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47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B0975-9FCF-484F-A5B3-B333D4C7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1139E-498C-8148-97F1-D0B71202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6703B8-307A-304F-84C3-3E60980D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E07BB8-423B-E94F-965F-DEBEEE015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0E62A-D8BC-474C-86DE-817DECCA6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4D18AB-86F7-0942-93FD-B1159707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6F03B0-814E-B140-9B40-A9B465E3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B07A72-DF9C-814E-B250-A30CE4B3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98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EB9B6-D1EF-C546-B328-F40E9844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858CAC-48AC-8D40-84F2-6E86B9CC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44A3AF-53B0-2648-B1E7-6D9B3665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DAD943-C790-154F-A516-43CD17FF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7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EEB393-E1D5-B94F-BBCB-6443A083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183FAB-92A2-804F-9F2D-B76F9302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983008-C33C-BB4A-9A58-95DE742E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E429F-80D8-7A48-A37C-9B625A4F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FAD56-4C50-5C41-BAE1-9D94462E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E7AECE-6720-8F43-A04A-555CE0476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EC7683-A80C-BC4B-A20E-17153082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2EC8B8-F5EE-AB42-837A-CFAC5D21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131FC-4F61-0741-AEE4-91E04600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21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93608-0945-5147-8CAC-D994532C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1935AA-46FA-994D-B21A-77D25E40C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7B277E-98BC-D744-93F7-B57CB906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57904C-C557-3B43-8E19-A3BD6D2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31C1A3-9C42-CD4E-B2A3-BE5AF466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D74A03-4FF1-174F-BA87-040670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87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E384BD-BA6D-6E40-B1E6-2E430A3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B17CE-81D4-A745-837A-7A24D48E0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49E831-91C9-6D41-9856-E861100A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685DF-B74A-9940-ADF5-A1F53FC3EECB}" type="datetimeFigureOut">
              <a:rPr lang="es-CL" smtClean="0"/>
              <a:t>12-10-21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6DC5A-C974-1C4D-A457-6BCD3CF75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CC9B7-4A30-9C4B-B296-447A69FCE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8A8E-B2AD-794D-98EE-68DE020A25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2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5.gif"/><Relationship Id="rId5" Type="http://schemas.openxmlformats.org/officeDocument/2006/relationships/chart" Target="../charts/chart1.xml"/><Relationship Id="rId10" Type="http://schemas.microsoft.com/office/2007/relationships/hdphoto" Target="../media/hdphoto5.wdp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4.wdp"/><Relationship Id="rId1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17" Type="http://schemas.microsoft.com/office/2007/relationships/hdphoto" Target="../media/hdphoto16.wdp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13.wdp"/><Relationship Id="rId5" Type="http://schemas.openxmlformats.org/officeDocument/2006/relationships/image" Target="../media/image4.png"/><Relationship Id="rId15" Type="http://schemas.microsoft.com/office/2007/relationships/hdphoto" Target="../media/hdphoto15.wdp"/><Relationship Id="rId10" Type="http://schemas.openxmlformats.org/officeDocument/2006/relationships/image" Target="../media/image9.png"/><Relationship Id="rId19" Type="http://schemas.openxmlformats.org/officeDocument/2006/relationships/audio" Target="../media/audio3.wav"/><Relationship Id="rId4" Type="http://schemas.microsoft.com/office/2007/relationships/hdphoto" Target="../media/hdphoto9.wdp"/><Relationship Id="rId9" Type="http://schemas.microsoft.com/office/2007/relationships/hdphoto" Target="../media/hdphoto12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audio" Target="../media/audio3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slide" Target="slide1.xml"/><Relationship Id="rId5" Type="http://schemas.openxmlformats.org/officeDocument/2006/relationships/slide" Target="slide17.xml"/><Relationship Id="rId15" Type="http://schemas.openxmlformats.org/officeDocument/2006/relationships/image" Target="../media/image5.gif"/><Relationship Id="rId10" Type="http://schemas.openxmlformats.org/officeDocument/2006/relationships/slide" Target="slide18.xml"/><Relationship Id="rId4" Type="http://schemas.microsoft.com/office/2007/relationships/hdphoto" Target="../media/hdphoto1.wdp"/><Relationship Id="rId9" Type="http://schemas.openxmlformats.org/officeDocument/2006/relationships/slide" Target="slide3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C537946D-C145-DB42-8FAA-58EE6062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03EC30-D7EC-2747-8AF1-E8D7F748E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Ligada 2.3 (Adrian M. C.)" panose="02000000000000000000" pitchFamily="2" charset="0"/>
              </a:rPr>
              <a:t>Reforzando mi yo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DEDF14-12C1-BC4A-AE75-FADFB7ED7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3600" dirty="0">
                <a:latin typeface="Ligada 2.3 (Adrian M. C.)" panose="02000000000000000000" pitchFamily="2" charset="0"/>
              </a:rPr>
              <a:t>Taller de Autoestima</a:t>
            </a:r>
          </a:p>
          <a:p>
            <a:r>
              <a:rPr lang="es-CL" sz="3600" dirty="0">
                <a:latin typeface="Ligada 2.3 (Adrian M. C.)" panose="02000000000000000000" pitchFamily="2" charset="0"/>
              </a:rPr>
              <a:t>Segundo ciclo </a:t>
            </a:r>
          </a:p>
        </p:txBody>
      </p:sp>
      <p:sp>
        <p:nvSpPr>
          <p:cNvPr id="6" name="Flecha derecha 5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D9FDB227-BC38-884E-9BE4-B9B3FA97B7A6}"/>
              </a:ext>
            </a:extLst>
          </p:cNvPr>
          <p:cNvSpPr/>
          <p:nvPr/>
        </p:nvSpPr>
        <p:spPr>
          <a:xfrm>
            <a:off x="5584874" y="5685106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36594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D4CD5596-56A2-734B-8C2F-8D985FA6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22CC7E-FB8A-A644-9C2F-8ED2BCD2E994}"/>
              </a:ext>
            </a:extLst>
          </p:cNvPr>
          <p:cNvSpPr txBox="1"/>
          <p:nvPr/>
        </p:nvSpPr>
        <p:spPr>
          <a:xfrm>
            <a:off x="2902856" y="3180677"/>
            <a:ext cx="789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Ligada 2.3 (Adrian M. C.)" panose="02000000000000000000" pitchFamily="2" charset="0"/>
              </a:rPr>
              <a:t>No busquen la perfección, busquen la felicidad, acéptense tal cual son.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D3C8EE-E53F-7145-AC92-29E0E8E38435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2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F6F5A53-6499-D247-8FF8-4A37E7E893B4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90294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EE24EEDA-9F17-5245-A9BC-BC89CE17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124D26-05FB-DB41-97BF-40D98EC4963E}"/>
              </a:ext>
            </a:extLst>
          </p:cNvPr>
          <p:cNvSpPr txBox="1"/>
          <p:nvPr/>
        </p:nvSpPr>
        <p:spPr>
          <a:xfrm>
            <a:off x="3425371" y="2336800"/>
            <a:ext cx="870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Aprendan de sus errores.</a:t>
            </a:r>
          </a:p>
          <a:p>
            <a:r>
              <a:rPr lang="es-CL" sz="4000" dirty="0">
                <a:latin typeface="Ligada 2.3 (Adrian M. C.)" panose="02000000000000000000" pitchFamily="2" charset="0"/>
              </a:rPr>
              <a:t>Los errores no siempre son fracasos o algo negativo.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12224-C63B-0340-84A1-03C980A66816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3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B63D245-8578-0B47-B755-27277C1FDA44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2134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56E2CF2E-3D33-A740-BDC8-F60C4A48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D8BA4A-1976-0740-81C7-ABC1D7C22444}"/>
              </a:ext>
            </a:extLst>
          </p:cNvPr>
          <p:cNvSpPr txBox="1"/>
          <p:nvPr/>
        </p:nvSpPr>
        <p:spPr>
          <a:xfrm>
            <a:off x="3802743" y="2299739"/>
            <a:ext cx="67926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Experimenten y prueben situaciones nuevas, salgan de su zona de confort. </a:t>
            </a:r>
          </a:p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A9AA66-A95D-4743-B487-47088FD40C8A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4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42AAFB6-48A0-934F-99A6-7D669BA1B7C0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56990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CB23E0B3-3512-B047-B59F-4B05C0A8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9E5024-BD04-A646-BA62-5DA712A74041}"/>
              </a:ext>
            </a:extLst>
          </p:cNvPr>
          <p:cNvSpPr txBox="1"/>
          <p:nvPr/>
        </p:nvSpPr>
        <p:spPr>
          <a:xfrm>
            <a:off x="3091543" y="2397948"/>
            <a:ext cx="8157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Ligada 2.3 (Adrian M. C.)" panose="02000000000000000000" pitchFamily="2" charset="0"/>
              </a:rPr>
              <a:t>Identifiquen que cosas pueden cambiar y cuales no. </a:t>
            </a:r>
          </a:p>
          <a:p>
            <a:r>
              <a:rPr lang="es-CL" sz="3200" dirty="0">
                <a:latin typeface="Ligada 2.3 (Adrian M. C.)" panose="02000000000000000000" pitchFamily="2" charset="0"/>
              </a:rPr>
              <a:t>Las cosas que pueden cambiar propóngaselo y  seguro lo lograrán.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1F379D-92AB-354B-8295-9207A5DEA535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5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421501F-7549-E840-B2AE-91D6FBB6DAB1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29939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e color plano cálido 1971324 Vector en Vecteezy">
            <a:extLst>
              <a:ext uri="{FF2B5EF4-FFF2-40B4-BE49-F238E27FC236}">
                <a16:creationId xmlns:a16="http://schemas.microsoft.com/office/drawing/2014/main" id="{C624D928-DC2C-334B-A333-ACCA1153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C6D7BF-9224-E847-96EF-7A162541B03B}"/>
              </a:ext>
            </a:extLst>
          </p:cNvPr>
          <p:cNvSpPr txBox="1"/>
          <p:nvPr/>
        </p:nvSpPr>
        <p:spPr>
          <a:xfrm>
            <a:off x="3164115" y="2249714"/>
            <a:ext cx="812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Tengan un proyecto de vida. </a:t>
            </a:r>
          </a:p>
          <a:p>
            <a:r>
              <a:rPr lang="es-CL" sz="4000" dirty="0">
                <a:latin typeface="Ligada 2.3 (Adrian M. C.)" panose="02000000000000000000" pitchFamily="2" charset="0"/>
              </a:rPr>
              <a:t>Es muy importante tener claro qué quieren y para dónde van.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481F18-39BC-2A4E-93CC-A7FE882FA6A7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6</a:t>
            </a:r>
          </a:p>
        </p:txBody>
      </p:sp>
      <p:sp>
        <p:nvSpPr>
          <p:cNvPr id="6" name="Flecha derecha 5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0774829-9594-4D4D-89D5-80CFA031D22C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55456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8C0F3B00-59D7-574B-A42D-054B7D51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BE297B-89F6-1949-A196-75A2343A98DC}"/>
              </a:ext>
            </a:extLst>
          </p:cNvPr>
          <p:cNvSpPr txBox="1"/>
          <p:nvPr/>
        </p:nvSpPr>
        <p:spPr>
          <a:xfrm>
            <a:off x="3149601" y="2576738"/>
            <a:ext cx="7678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Siéntense orgulloso de lo que piensan, expresen sus ideas y pensamientos.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B895B-3232-4B4A-8DC8-582001516E2E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7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C00EA08-19A7-7148-87DC-E92724A4D454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14203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color plano cálido 1971324 Vector en Vecteezy">
            <a:extLst>
              <a:ext uri="{FF2B5EF4-FFF2-40B4-BE49-F238E27FC236}">
                <a16:creationId xmlns:a16="http://schemas.microsoft.com/office/drawing/2014/main" id="{51252BFA-7AE8-B040-9C4D-8BD55D07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76D95B-0811-A943-95B9-3C41ABF426CC}"/>
              </a:ext>
            </a:extLst>
          </p:cNvPr>
          <p:cNvSpPr txBox="1"/>
          <p:nvPr/>
        </p:nvSpPr>
        <p:spPr>
          <a:xfrm>
            <a:off x="4180115" y="2728685"/>
            <a:ext cx="5239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Realicen actividad física y coman saludable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11A82C-1CEC-F147-82B5-AF01A51AD251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8</a:t>
            </a:r>
          </a:p>
        </p:txBody>
      </p:sp>
      <p:pic>
        <p:nvPicPr>
          <p:cNvPr id="5" name="Picture 4" descr="Zapatos y complementos Zapatos de tacón radiographer.co.il Manzana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55D5E8F-53AF-4142-8705-26D1A08A2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183461" y="157687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ECHAS 3 ˇ DIBUJOS ANIMACIONES IMAGENES FOTOS PREVENCION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5B01FA1-8A31-1349-B047-0EBC3DD7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275304" y="839668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1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ielo, textura, estructura, patrón, puesta de sol, nubes, resumen, fondo,  cálido, estado de ánimo | Pxfuel">
            <a:extLst>
              <a:ext uri="{FF2B5EF4-FFF2-40B4-BE49-F238E27FC236}">
                <a16:creationId xmlns:a16="http://schemas.microsoft.com/office/drawing/2014/main" id="{F795CC63-7805-0041-9A3B-B3436785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2" y="0"/>
            <a:ext cx="12216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apecio 6">
            <a:extLst>
              <a:ext uri="{FF2B5EF4-FFF2-40B4-BE49-F238E27FC236}">
                <a16:creationId xmlns:a16="http://schemas.microsoft.com/office/drawing/2014/main" id="{6CCB51E8-E0DC-7141-A907-52A8A3AAB901}"/>
              </a:ext>
            </a:extLst>
          </p:cNvPr>
          <p:cNvSpPr/>
          <p:nvPr/>
        </p:nvSpPr>
        <p:spPr>
          <a:xfrm>
            <a:off x="7383747" y="4467473"/>
            <a:ext cx="2420049" cy="1552575"/>
          </a:xfrm>
          <a:prstGeom prst="trapezoid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FBADD5-FF28-DA4C-A554-BA269D8D3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509071"/>
              </p:ext>
            </p:extLst>
          </p:nvPr>
        </p:nvGraphicFramePr>
        <p:xfrm>
          <a:off x="3860800" y="-277862"/>
          <a:ext cx="9261434" cy="596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AE66F6D-DD2A-9C40-9F2F-F5693DF7D833}"/>
              </a:ext>
            </a:extLst>
          </p:cNvPr>
          <p:cNvSpPr/>
          <p:nvPr/>
        </p:nvSpPr>
        <p:spPr>
          <a:xfrm>
            <a:off x="7216915" y="6020048"/>
            <a:ext cx="2753711" cy="2605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boton">
            <a:extLst>
              <a:ext uri="{FF2B5EF4-FFF2-40B4-BE49-F238E27FC236}">
                <a16:creationId xmlns:a16="http://schemas.microsoft.com/office/drawing/2014/main" id="{BB9F0A6D-B781-ED4B-9218-D1E3FED9CAA1}"/>
              </a:ext>
            </a:extLst>
          </p:cNvPr>
          <p:cNvGrpSpPr/>
          <p:nvPr/>
        </p:nvGrpSpPr>
        <p:grpSpPr>
          <a:xfrm>
            <a:off x="1357039" y="3989166"/>
            <a:ext cx="1573527" cy="1453692"/>
            <a:chOff x="8471138" y="4084917"/>
            <a:chExt cx="1930400" cy="1909762"/>
          </a:xfrm>
          <a:solidFill>
            <a:srgbClr val="FFFF00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2045930-F5C8-C449-AF3F-69AB6543C834}"/>
                </a:ext>
              </a:extLst>
            </p:cNvPr>
            <p:cNvSpPr/>
            <p:nvPr/>
          </p:nvSpPr>
          <p:spPr>
            <a:xfrm>
              <a:off x="8471138" y="4084917"/>
              <a:ext cx="1930400" cy="1909762"/>
            </a:xfrm>
            <a:prstGeom prst="ellipse">
              <a:avLst/>
            </a:prstGeom>
            <a:grpFill/>
            <a:ln w="31750">
              <a:solidFill>
                <a:schemeClr val="tx1"/>
              </a:solidFill>
            </a:ln>
            <a:scene3d>
              <a:camera prst="obliqueBottom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B77E3EA-47F6-1440-AFAE-BE886C038763}"/>
                </a:ext>
              </a:extLst>
            </p:cNvPr>
            <p:cNvSpPr txBox="1"/>
            <p:nvPr/>
          </p:nvSpPr>
          <p:spPr>
            <a:xfrm>
              <a:off x="8736426" y="4736545"/>
              <a:ext cx="1399822" cy="6065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rgbClr val="C00000"/>
                  </a:solidFill>
                  <a:latin typeface="Sensei Medium" panose="00000500000000000000" pitchFamily="2" charset="0"/>
                </a:rPr>
                <a:t> PULSA</a:t>
              </a:r>
              <a:endParaRPr lang="es-ES" sz="2800" b="1" dirty="0">
                <a:solidFill>
                  <a:srgbClr val="C00000"/>
                </a:solidFill>
                <a:latin typeface="Sensei Medium" panose="00000500000000000000" pitchFamily="2" charset="0"/>
              </a:endParaRPr>
            </a:p>
          </p:txBody>
        </p:sp>
      </p:grpSp>
      <p:sp>
        <p:nvSpPr>
          <p:cNvPr id="12" name="Triángulo isósceles 27">
            <a:extLst>
              <a:ext uri="{FF2B5EF4-FFF2-40B4-BE49-F238E27FC236}">
                <a16:creationId xmlns:a16="http://schemas.microsoft.com/office/drawing/2014/main" id="{6F3A3FE6-2CA7-4449-AD1A-67B95A91C4D9}"/>
              </a:ext>
            </a:extLst>
          </p:cNvPr>
          <p:cNvSpPr/>
          <p:nvPr/>
        </p:nvSpPr>
        <p:spPr>
          <a:xfrm rot="4222488">
            <a:off x="5428748" y="2696611"/>
            <a:ext cx="849319" cy="752697"/>
          </a:xfrm>
          <a:prstGeom prst="triangle">
            <a:avLst/>
          </a:prstGeom>
          <a:solidFill>
            <a:srgbClr val="FFFF00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169697A-244C-6943-A46E-886863EC8582}"/>
              </a:ext>
            </a:extLst>
          </p:cNvPr>
          <p:cNvSpPr/>
          <p:nvPr/>
        </p:nvSpPr>
        <p:spPr>
          <a:xfrm>
            <a:off x="8164945" y="2407941"/>
            <a:ext cx="653143" cy="665018"/>
          </a:xfrm>
          <a:prstGeom prst="ellipse">
            <a:avLst/>
          </a:prstGeom>
          <a:solidFill>
            <a:srgbClr val="C00000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Sonido ruleta.mp3" descr="Sonido ruleta.mp3">
            <a:hlinkClick r:id="" action="ppaction://media"/>
            <a:extLst>
              <a:ext uri="{FF2B5EF4-FFF2-40B4-BE49-F238E27FC236}">
                <a16:creationId xmlns:a16="http://schemas.microsoft.com/office/drawing/2014/main" id="{F0B9506E-B2FB-E54C-AF67-48A1CD2E7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2531" y="15321"/>
            <a:ext cx="812800" cy="812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99BFAA-6430-5948-9150-5CA59D527E25}"/>
              </a:ext>
            </a:extLst>
          </p:cNvPr>
          <p:cNvSpPr txBox="1"/>
          <p:nvPr/>
        </p:nvSpPr>
        <p:spPr>
          <a:xfrm>
            <a:off x="2143801" y="315815"/>
            <a:ext cx="4310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El estudiante deberá hacer girar la ruleta para posteriormente responder a la pregunta seleccionada</a:t>
            </a:r>
            <a:r>
              <a:rPr lang="es-CL" sz="28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.</a:t>
            </a:r>
          </a:p>
        </p:txBody>
      </p:sp>
      <p:pic>
        <p:nvPicPr>
          <p:cNvPr id="15" name="Picture 4" descr="Zapatos y complementos Zapatos de tacón radiographer.co.il Manzana">
            <a:hlinkClick r:id="rId7" action="ppaction://hlinksldjump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1F766981-54A6-2C45-90CD-05FE76FEF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528017" y="276957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LECHAS 3 ˇ DIBUJOS ANIMACIONES IMAGENES FOTOS PREVENCION">
            <a:hlinkClick r:id="rId7" action="ppaction://hlinksldjump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C78A8FEA-FAB8-E44C-A646-425CF5C7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619860" y="958938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ielo, textura, estructura, patrón, puesta de sol, nubes, resumen, fondo,  cálido, estado de ánimo | Pxfuel">
            <a:extLst>
              <a:ext uri="{FF2B5EF4-FFF2-40B4-BE49-F238E27FC236}">
                <a16:creationId xmlns:a16="http://schemas.microsoft.com/office/drawing/2014/main" id="{7CD54A13-C260-0A46-8EEE-9FE11C25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2" y="0"/>
            <a:ext cx="12216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6BC7A7-A5C5-DC45-83E3-857425C6C0DE}"/>
              </a:ext>
            </a:extLst>
          </p:cNvPr>
          <p:cNvSpPr txBox="1"/>
          <p:nvPr/>
        </p:nvSpPr>
        <p:spPr>
          <a:xfrm>
            <a:off x="406399" y="246743"/>
            <a:ext cx="4093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Dibujen un árbol con manzanas y ramas</a:t>
            </a:r>
            <a:r>
              <a:rPr lang="es-CL" sz="2800" b="1" dirty="0">
                <a:latin typeface="Ligada 2.3 (Adrian M. C.)" panose="02000000000000000000" pitchFamily="2" charset="0"/>
              </a:rPr>
              <a:t>.  </a:t>
            </a:r>
          </a:p>
        </p:txBody>
      </p:sp>
      <p:pic>
        <p:nvPicPr>
          <p:cNvPr id="5" name="Picture 4" descr="Zapatos y complementos Zapatos de tacón radiographer.co.il Manzana">
            <a:extLst>
              <a:ext uri="{FF2B5EF4-FFF2-40B4-BE49-F238E27FC236}">
                <a16:creationId xmlns:a16="http://schemas.microsoft.com/office/drawing/2014/main" id="{AAEA951B-3C85-EC44-9893-7330595BF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1189872" y="4724399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825CBD0F-FCC0-2247-B800-9E3D24A053C7}"/>
              </a:ext>
            </a:extLst>
          </p:cNvPr>
          <p:cNvSpPr/>
          <p:nvPr/>
        </p:nvSpPr>
        <p:spPr>
          <a:xfrm>
            <a:off x="455488" y="5582598"/>
            <a:ext cx="2046515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002060"/>
                </a:solidFill>
                <a:latin typeface="Ligada 2.3 (Adrian M. C.)" panose="02000000000000000000" pitchFamily="2" charset="0"/>
              </a:rPr>
              <a:t>Risueña</a:t>
            </a:r>
            <a:r>
              <a:rPr lang="es-CL" dirty="0"/>
              <a:t> 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D6EC9708-BBD2-E642-8AA2-FDD1EEC79EDB}"/>
              </a:ext>
            </a:extLst>
          </p:cNvPr>
          <p:cNvSpPr/>
          <p:nvPr/>
        </p:nvSpPr>
        <p:spPr>
          <a:xfrm>
            <a:off x="1278968" y="3371121"/>
            <a:ext cx="602540" cy="1233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06072B-88BB-8E4C-A0E1-03872A9D929E}"/>
              </a:ext>
            </a:extLst>
          </p:cNvPr>
          <p:cNvSpPr txBox="1"/>
          <p:nvPr/>
        </p:nvSpPr>
        <p:spPr>
          <a:xfrm>
            <a:off x="195272" y="2087142"/>
            <a:ext cx="3114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Las manzanas representaran sus características positivas, (fortalezas, talento)</a:t>
            </a:r>
          </a:p>
        </p:txBody>
      </p:sp>
      <p:pic>
        <p:nvPicPr>
          <p:cNvPr id="9" name="Picture 6" descr="Imágenes de Ramas | Vectores, fotos de stock y PSD gratuitos">
            <a:extLst>
              <a:ext uri="{FF2B5EF4-FFF2-40B4-BE49-F238E27FC236}">
                <a16:creationId xmlns:a16="http://schemas.microsoft.com/office/drawing/2014/main" id="{47F1D7E3-ADA7-A34E-8989-B1A880B23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0" b="56400" l="9744" r="89776">
                        <a14:foregroundMark x1="22280" y1="26771" x2="10703" y2="26000"/>
                        <a14:foregroundMark x1="25719" y1="27000" x2="25492" y2="26985"/>
                        <a14:foregroundMark x1="30671" y1="46200" x2="14217" y2="56400"/>
                        <a14:foregroundMark x1="14217" y1="56400" x2="41214" y2="41400"/>
                        <a14:backgroundMark x1="24920" y1="30000" x2="25719" y2="27800"/>
                        <a14:backgroundMark x1="25719" y1="27400" x2="22843" y2="2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14"/>
          <a:stretch/>
        </p:blipFill>
        <p:spPr bwMode="auto">
          <a:xfrm>
            <a:off x="9836425" y="4490687"/>
            <a:ext cx="20465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E8B09D97-655F-224F-803E-2F0D0B844ECE}"/>
              </a:ext>
            </a:extLst>
          </p:cNvPr>
          <p:cNvSpPr/>
          <p:nvPr/>
        </p:nvSpPr>
        <p:spPr>
          <a:xfrm>
            <a:off x="9836426" y="5582597"/>
            <a:ext cx="2046515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rgbClr val="002060"/>
                </a:solidFill>
                <a:latin typeface="Ligada 2.3 (Adrian M. C.)" panose="02000000000000000000" pitchFamily="2" charset="0"/>
              </a:rPr>
              <a:t>Enojona</a:t>
            </a:r>
            <a:r>
              <a:rPr lang="es-CL" dirty="0"/>
              <a:t> </a:t>
            </a:r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C944DE74-4F22-2147-8702-EFBA2DA87DB3}"/>
              </a:ext>
            </a:extLst>
          </p:cNvPr>
          <p:cNvSpPr/>
          <p:nvPr/>
        </p:nvSpPr>
        <p:spPr>
          <a:xfrm>
            <a:off x="10346580" y="3429000"/>
            <a:ext cx="602540" cy="1233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648ABD-6C65-1E4A-B55A-E2E0F939E325}"/>
              </a:ext>
            </a:extLst>
          </p:cNvPr>
          <p:cNvSpPr txBox="1"/>
          <p:nvPr/>
        </p:nvSpPr>
        <p:spPr>
          <a:xfrm>
            <a:off x="9186209" y="2041402"/>
            <a:ext cx="2810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Las ramas serán sus características negativas o aquellas cosas que deben mejorar</a:t>
            </a:r>
            <a:r>
              <a:rPr lang="es-CL" sz="2000" dirty="0">
                <a:latin typeface="Ligada 2.3 (Adrian M. C.)" panose="02000000000000000000" pitchFamily="2" charset="0"/>
              </a:rPr>
              <a:t>. </a:t>
            </a:r>
          </a:p>
        </p:txBody>
      </p:sp>
      <p:pic>
        <p:nvPicPr>
          <p:cNvPr id="14" name="Picture 2" descr="Árbol #154672 (Naturaleza) – Colorear dibujos gratis">
            <a:extLst>
              <a:ext uri="{FF2B5EF4-FFF2-40B4-BE49-F238E27FC236}">
                <a16:creationId xmlns:a16="http://schemas.microsoft.com/office/drawing/2014/main" id="{1BFBCA87-1AB5-9C45-8AEE-852A0DFC0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53" b="96124" l="6902" r="94939">
                        <a14:foregroundMark x1="24847" y1="30698" x2="25153" y2="50543"/>
                        <a14:foregroundMark x1="25153" y1="50543" x2="30982" y2="58605"/>
                        <a14:foregroundMark x1="30982" y1="58605" x2="31748" y2="58915"/>
                        <a14:foregroundMark x1="64571" y1="46822" x2="57209" y2="52403"/>
                        <a14:foregroundMark x1="57209" y1="52403" x2="52147" y2="84496"/>
                        <a14:foregroundMark x1="51534" y1="84496" x2="54755" y2="38450"/>
                        <a14:foregroundMark x1="54755" y1="38450" x2="50613" y2="30853"/>
                        <a14:foregroundMark x1="43712" y1="26977" x2="48313" y2="19225"/>
                        <a14:foregroundMark x1="48313" y1="19225" x2="57515" y2="16279"/>
                        <a14:foregroundMark x1="57515" y1="16279" x2="65798" y2="17519"/>
                        <a14:foregroundMark x1="65798" y1="17519" x2="72546" y2="23876"/>
                        <a14:foregroundMark x1="72546" y1="23876" x2="75920" y2="30698"/>
                        <a14:foregroundMark x1="18252" y1="45426" x2="14724" y2="56279"/>
                        <a14:foregroundMark x1="14724" y1="56279" x2="21779" y2="62481"/>
                        <a14:foregroundMark x1="21779" y1="62481" x2="38804" y2="64651"/>
                        <a14:foregroundMark x1="38804" y1="64651" x2="42485" y2="58140"/>
                        <a14:foregroundMark x1="42485" y1="58140" x2="27914" y2="32248"/>
                        <a14:foregroundMark x1="27914" y1="32248" x2="16411" y2="35814"/>
                        <a14:foregroundMark x1="16411" y1="35814" x2="11810" y2="46512"/>
                        <a14:foregroundMark x1="10736" y1="39380" x2="10583" y2="49457"/>
                        <a14:foregroundMark x1="9663" y1="40155" x2="6902" y2="38295"/>
                        <a14:foregroundMark x1="38037" y1="25116" x2="42178" y2="17829"/>
                        <a14:foregroundMark x1="42178" y1="17829" x2="49387" y2="12868"/>
                        <a14:foregroundMark x1="49387" y1="12868" x2="58742" y2="10853"/>
                        <a14:foregroundMark x1="58742" y1="10853" x2="60736" y2="11008"/>
                        <a14:foregroundMark x1="73466" y1="24031" x2="79755" y2="28837"/>
                        <a14:foregroundMark x1="79755" y1="28837" x2="80521" y2="37364"/>
                        <a14:foregroundMark x1="80521" y1="37364" x2="70245" y2="45116"/>
                        <a14:foregroundMark x1="70245" y1="45116" x2="66718" y2="46512"/>
                        <a14:foregroundMark x1="71012" y1="46047" x2="83129" y2="58140"/>
                        <a14:foregroundMark x1="83129" y1="58140" x2="83742" y2="60465"/>
                        <a14:foregroundMark x1="84816" y1="55504" x2="86963" y2="64186"/>
                        <a14:foregroundMark x1="86963" y1="64186" x2="65337" y2="68062"/>
                        <a14:foregroundMark x1="94939" y1="53953" x2="94939" y2="56744"/>
                        <a14:foregroundMark x1="30521" y1="93953" x2="50920" y2="94419"/>
                        <a14:foregroundMark x1="50920" y1="94419" x2="58129" y2="93798"/>
                        <a14:foregroundMark x1="58129" y1="93798" x2="58896" y2="93953"/>
                        <a14:foregroundMark x1="56748" y1="93953" x2="64877" y2="94419"/>
                        <a14:foregroundMark x1="64877" y1="94419" x2="65031" y2="94574"/>
                        <a14:foregroundMark x1="68098" y1="95504" x2="65337" y2="94109"/>
                        <a14:foregroundMark x1="71779" y1="32403" x2="57055" y2="44496"/>
                        <a14:foregroundMark x1="34509" y1="95504" x2="28067" y2="95504"/>
                        <a14:foregroundMark x1="26994" y1="95194" x2="24693" y2="96124"/>
                        <a14:foregroundMark x1="29601" y1="95814" x2="36963" y2="96124"/>
                        <a14:foregroundMark x1="36963" y1="96124" x2="51687" y2="95504"/>
                        <a14:foregroundMark x1="51687" y1="95504" x2="66871" y2="95814"/>
                        <a14:foregroundMark x1="66871" y1="95814" x2="69479" y2="94729"/>
                        <a14:foregroundMark x1="74233" y1="55969" x2="60276" y2="56744"/>
                        <a14:foregroundMark x1="54294" y1="39380" x2="47239" y2="39070"/>
                        <a14:foregroundMark x1="68405" y1="95504" x2="70092" y2="9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" t="5861" b="4027"/>
          <a:stretch/>
        </p:blipFill>
        <p:spPr bwMode="auto">
          <a:xfrm>
            <a:off x="3309960" y="562690"/>
            <a:ext cx="5433076" cy="50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C9455A4-F5C3-3140-90A5-B38F15FD9F13}"/>
              </a:ext>
            </a:extLst>
          </p:cNvPr>
          <p:cNvSpPr txBox="1"/>
          <p:nvPr/>
        </p:nvSpPr>
        <p:spPr>
          <a:xfrm>
            <a:off x="3555999" y="5909168"/>
            <a:ext cx="5971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Ambas forman parte del árbol, hacen que crezca y florezca. </a:t>
            </a:r>
          </a:p>
        </p:txBody>
      </p:sp>
      <p:sp>
        <p:nvSpPr>
          <p:cNvPr id="16" name="Flecha derecha 15">
            <a:hlinkClick r:id="" action="ppaction://hlinkshowjump?jump=nextslide">
              <a:snd r:embed="rId9" name="click.wav"/>
            </a:hlinkClick>
            <a:extLst>
              <a:ext uri="{FF2B5EF4-FFF2-40B4-BE49-F238E27FC236}">
                <a16:creationId xmlns:a16="http://schemas.microsoft.com/office/drawing/2014/main" id="{746C58A0-9FBF-DD4E-811E-C7C85B3EC44A}"/>
              </a:ext>
            </a:extLst>
          </p:cNvPr>
          <p:cNvSpPr/>
          <p:nvPr/>
        </p:nvSpPr>
        <p:spPr>
          <a:xfrm>
            <a:off x="10637807" y="351002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40328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ielo, textura, estructura, patrón, puesta de sol, nubes, resumen, fondo,  cálido, estado de ánimo | Pxfuel">
            <a:extLst>
              <a:ext uri="{FF2B5EF4-FFF2-40B4-BE49-F238E27FC236}">
                <a16:creationId xmlns:a16="http://schemas.microsoft.com/office/drawing/2014/main" id="{0C8A43BB-5B54-934C-8379-4D428500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2" y="0"/>
            <a:ext cx="12216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Árbol #154672 (Naturaleza) – Colorear dibujos gratis">
            <a:extLst>
              <a:ext uri="{FF2B5EF4-FFF2-40B4-BE49-F238E27FC236}">
                <a16:creationId xmlns:a16="http://schemas.microsoft.com/office/drawing/2014/main" id="{DB25C7A1-E71D-224B-B629-38D478218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53" b="96124" l="6902" r="94939">
                        <a14:foregroundMark x1="24847" y1="30698" x2="25153" y2="50543"/>
                        <a14:foregroundMark x1="25153" y1="50543" x2="30982" y2="58605"/>
                        <a14:foregroundMark x1="30982" y1="58605" x2="31748" y2="58915"/>
                        <a14:foregroundMark x1="64571" y1="46822" x2="57209" y2="52403"/>
                        <a14:foregroundMark x1="57209" y1="52403" x2="52147" y2="84496"/>
                        <a14:foregroundMark x1="51534" y1="84496" x2="54755" y2="38450"/>
                        <a14:foregroundMark x1="54755" y1="38450" x2="50613" y2="30853"/>
                        <a14:foregroundMark x1="43712" y1="26977" x2="48313" y2="19225"/>
                        <a14:foregroundMark x1="48313" y1="19225" x2="57515" y2="16279"/>
                        <a14:foregroundMark x1="57515" y1="16279" x2="65798" y2="17519"/>
                        <a14:foregroundMark x1="65798" y1="17519" x2="72546" y2="23876"/>
                        <a14:foregroundMark x1="72546" y1="23876" x2="75920" y2="30698"/>
                        <a14:foregroundMark x1="18252" y1="45426" x2="14724" y2="56279"/>
                        <a14:foregroundMark x1="14724" y1="56279" x2="21779" y2="62481"/>
                        <a14:foregroundMark x1="21779" y1="62481" x2="38804" y2="64651"/>
                        <a14:foregroundMark x1="38804" y1="64651" x2="42485" y2="58140"/>
                        <a14:foregroundMark x1="42485" y1="58140" x2="27914" y2="32248"/>
                        <a14:foregroundMark x1="27914" y1="32248" x2="16411" y2="35814"/>
                        <a14:foregroundMark x1="16411" y1="35814" x2="11810" y2="46512"/>
                        <a14:foregroundMark x1="10736" y1="39380" x2="10583" y2="49457"/>
                        <a14:foregroundMark x1="9663" y1="40155" x2="6902" y2="38295"/>
                        <a14:foregroundMark x1="38037" y1="25116" x2="42178" y2="17829"/>
                        <a14:foregroundMark x1="42178" y1="17829" x2="49387" y2="12868"/>
                        <a14:foregroundMark x1="49387" y1="12868" x2="58742" y2="10853"/>
                        <a14:foregroundMark x1="58742" y1="10853" x2="60736" y2="11008"/>
                        <a14:foregroundMark x1="73466" y1="24031" x2="79755" y2="28837"/>
                        <a14:foregroundMark x1="79755" y1="28837" x2="80521" y2="37364"/>
                        <a14:foregroundMark x1="80521" y1="37364" x2="70245" y2="45116"/>
                        <a14:foregroundMark x1="70245" y1="45116" x2="66718" y2="46512"/>
                        <a14:foregroundMark x1="71012" y1="46047" x2="83129" y2="58140"/>
                        <a14:foregroundMark x1="83129" y1="58140" x2="83742" y2="60465"/>
                        <a14:foregroundMark x1="84816" y1="55504" x2="86963" y2="64186"/>
                        <a14:foregroundMark x1="86963" y1="64186" x2="65337" y2="68062"/>
                        <a14:foregroundMark x1="94939" y1="53953" x2="94939" y2="56744"/>
                        <a14:foregroundMark x1="30521" y1="93953" x2="50920" y2="94419"/>
                        <a14:foregroundMark x1="50920" y1="94419" x2="58129" y2="93798"/>
                        <a14:foregroundMark x1="58129" y1="93798" x2="58896" y2="93953"/>
                        <a14:foregroundMark x1="56748" y1="93953" x2="64877" y2="94419"/>
                        <a14:foregroundMark x1="64877" y1="94419" x2="65031" y2="94574"/>
                        <a14:foregroundMark x1="68098" y1="95504" x2="65337" y2="94109"/>
                        <a14:foregroundMark x1="71779" y1="32403" x2="57055" y2="44496"/>
                        <a14:foregroundMark x1="34509" y1="95504" x2="28067" y2="95504"/>
                        <a14:foregroundMark x1="26994" y1="95194" x2="24693" y2="96124"/>
                        <a14:foregroundMark x1="29601" y1="95814" x2="36963" y2="96124"/>
                        <a14:foregroundMark x1="36963" y1="96124" x2="51687" y2="95504"/>
                        <a14:foregroundMark x1="51687" y1="95504" x2="66871" y2="95814"/>
                        <a14:foregroundMark x1="66871" y1="95814" x2="69479" y2="94729"/>
                        <a14:foregroundMark x1="74233" y1="55969" x2="60276" y2="56744"/>
                        <a14:foregroundMark x1="54294" y1="39380" x2="47239" y2="39070"/>
                        <a14:foregroundMark x1="68405" y1="95504" x2="70092" y2="9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" t="5861" b="4027"/>
          <a:stretch/>
        </p:blipFill>
        <p:spPr bwMode="auto">
          <a:xfrm>
            <a:off x="2407063" y="134033"/>
            <a:ext cx="6562169" cy="60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F189A4-219B-9847-AE64-073A5F36BE73}"/>
              </a:ext>
            </a:extLst>
          </p:cNvPr>
          <p:cNvSpPr txBox="1"/>
          <p:nvPr/>
        </p:nvSpPr>
        <p:spPr>
          <a:xfrm>
            <a:off x="1846692" y="134033"/>
            <a:ext cx="4004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chemeClr val="bg1"/>
                </a:solidFill>
                <a:latin typeface="Ligada 2.3 (Adrian M. C.)" panose="02000000000000000000" pitchFamily="2" charset="0"/>
              </a:rPr>
              <a:t>Ejemplo</a:t>
            </a:r>
            <a:r>
              <a:rPr lang="es-CL" sz="3600" dirty="0"/>
              <a:t> </a:t>
            </a:r>
          </a:p>
        </p:txBody>
      </p:sp>
      <p:pic>
        <p:nvPicPr>
          <p:cNvPr id="1028" name="Picture 4" descr="Zapatos y complementos Zapatos de tacón radiographer.co.il Manzana">
            <a:extLst>
              <a:ext uri="{FF2B5EF4-FFF2-40B4-BE49-F238E27FC236}">
                <a16:creationId xmlns:a16="http://schemas.microsoft.com/office/drawing/2014/main" id="{3A20994F-6B1D-1342-A59C-67F6E9E56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3536012" y="1124055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A850E92-0B02-9D4C-B252-056A90FBEE73}"/>
              </a:ext>
            </a:extLst>
          </p:cNvPr>
          <p:cNvSpPr/>
          <p:nvPr/>
        </p:nvSpPr>
        <p:spPr>
          <a:xfrm>
            <a:off x="2149138" y="1366437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4" descr="Zapatos y complementos Zapatos de tacón radiographer.co.il Manzana">
            <a:extLst>
              <a:ext uri="{FF2B5EF4-FFF2-40B4-BE49-F238E27FC236}">
                <a16:creationId xmlns:a16="http://schemas.microsoft.com/office/drawing/2014/main" id="{101843FA-14A0-1945-851C-45DA4AA7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3819534" y="2230326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apatos y complementos Zapatos de tacón radiographer.co.il Manzana">
            <a:extLst>
              <a:ext uri="{FF2B5EF4-FFF2-40B4-BE49-F238E27FC236}">
                <a16:creationId xmlns:a16="http://schemas.microsoft.com/office/drawing/2014/main" id="{A8372BEB-7063-6448-9AD4-BB7A4F5EE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6528932" y="3604224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apatos y complementos Zapatos de tacón radiographer.co.il Manzana">
            <a:extLst>
              <a:ext uri="{FF2B5EF4-FFF2-40B4-BE49-F238E27FC236}">
                <a16:creationId xmlns:a16="http://schemas.microsoft.com/office/drawing/2014/main" id="{FCE11802-C87B-C441-B705-12AAB8254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5590548" y="117931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5A468EA1-BF5F-784A-9A07-7D5EAB796E88}"/>
              </a:ext>
            </a:extLst>
          </p:cNvPr>
          <p:cNvSpPr/>
          <p:nvPr/>
        </p:nvSpPr>
        <p:spPr>
          <a:xfrm>
            <a:off x="5276898" y="908359"/>
            <a:ext cx="1370954" cy="4490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0" name="Picture 6" descr="Imágenes de Ramas | Vectores, fotos de stock y PSD gratuitos">
            <a:extLst>
              <a:ext uri="{FF2B5EF4-FFF2-40B4-BE49-F238E27FC236}">
                <a16:creationId xmlns:a16="http://schemas.microsoft.com/office/drawing/2014/main" id="{28030CD0-E84A-4744-83B6-374934315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0" b="56400" l="9744" r="89776">
                        <a14:foregroundMark x1="22280" y1="26771" x2="10703" y2="26000"/>
                        <a14:foregroundMark x1="25719" y1="27000" x2="25492" y2="26985"/>
                        <a14:foregroundMark x1="30671" y1="46200" x2="14217" y2="56400"/>
                        <a14:foregroundMark x1="14217" y1="56400" x2="41214" y2="41400"/>
                        <a14:backgroundMark x1="24920" y1="30000" x2="25719" y2="27800"/>
                        <a14:backgroundMark x1="25719" y1="27400" x2="22843" y2="2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14"/>
          <a:stretch/>
        </p:blipFill>
        <p:spPr bwMode="auto">
          <a:xfrm>
            <a:off x="7152906" y="840218"/>
            <a:ext cx="20465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ágenes de Ramas | Vectores, fotos de stock y PSD gratuitos">
            <a:extLst>
              <a:ext uri="{FF2B5EF4-FFF2-40B4-BE49-F238E27FC236}">
                <a16:creationId xmlns:a16="http://schemas.microsoft.com/office/drawing/2014/main" id="{81E20593-3828-8C47-B8B8-30BFC43F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0" b="28000" l="7508" r="89936">
                        <a14:foregroundMark x1="17259" y1="26711" x2="7508" y2="25000"/>
                        <a14:backgroundMark x1="24601" y1="29400" x2="20927" y2="27600"/>
                        <a14:backgroundMark x1="31629" y1="25800" x2="18211" y2="2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14"/>
          <a:stretch/>
        </p:blipFill>
        <p:spPr bwMode="auto">
          <a:xfrm rot="9927358">
            <a:off x="3152445" y="3427904"/>
            <a:ext cx="20465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ágenes de Ramas | Vectores, fotos de stock y PSD gratuitos">
            <a:extLst>
              <a:ext uri="{FF2B5EF4-FFF2-40B4-BE49-F238E27FC236}">
                <a16:creationId xmlns:a16="http://schemas.microsoft.com/office/drawing/2014/main" id="{F725F62D-BAA2-7344-B522-770904884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" b="30600" l="2077" r="89776">
                        <a14:foregroundMark x1="32748" y1="24400" x2="2236" y2="24800"/>
                        <a14:foregroundMark x1="68211" y1="30200" x2="75399" y2="3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14"/>
          <a:stretch/>
        </p:blipFill>
        <p:spPr bwMode="auto">
          <a:xfrm>
            <a:off x="7180641" y="2369249"/>
            <a:ext cx="20465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ágenes de Ramas | Vectores, fotos de stock y PSD gratuitos">
            <a:extLst>
              <a:ext uri="{FF2B5EF4-FFF2-40B4-BE49-F238E27FC236}">
                <a16:creationId xmlns:a16="http://schemas.microsoft.com/office/drawing/2014/main" id="{9DD7C9F8-F631-E641-9D89-D97E24247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00" b="30200" l="5911" r="89776">
                        <a14:foregroundMark x1="19968" y1="25800" x2="5911" y2="26200"/>
                        <a14:foregroundMark x1="73962" y1="30200" x2="69010" y2="2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14"/>
          <a:stretch/>
        </p:blipFill>
        <p:spPr bwMode="auto">
          <a:xfrm rot="1597751">
            <a:off x="7681185" y="3176387"/>
            <a:ext cx="20465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apatos y complementos Zapatos de tacón radiographer.co.il Manzana">
            <a:hlinkClick r:id="rId18" action="ppaction://hlinksldjump">
              <a:snd r:embed="rId19" name="camera.wav"/>
            </a:hlinkClick>
            <a:extLst>
              <a:ext uri="{FF2B5EF4-FFF2-40B4-BE49-F238E27FC236}">
                <a16:creationId xmlns:a16="http://schemas.microsoft.com/office/drawing/2014/main" id="{C4EE77CB-AF49-2F4A-86F5-0A3EE3EA7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212445" y="218122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LECHAS 3 ˇ DIBUJOS ANIMACIONES IMAGENES FOTOS PREVENCION">
            <a:hlinkClick r:id="rId18" action="ppaction://hlinksldjump">
              <a:snd r:embed="rId19" name="camera.wav"/>
            </a:hlinkClick>
            <a:extLst>
              <a:ext uri="{FF2B5EF4-FFF2-40B4-BE49-F238E27FC236}">
                <a16:creationId xmlns:a16="http://schemas.microsoft.com/office/drawing/2014/main" id="{C6CC21E3-1D6B-BE41-91D6-1E9CD32C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304288" y="900103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B767454D-8DF9-8D4E-B6AC-83BB16E2877E}"/>
              </a:ext>
            </a:extLst>
          </p:cNvPr>
          <p:cNvSpPr/>
          <p:nvPr/>
        </p:nvSpPr>
        <p:spPr>
          <a:xfrm>
            <a:off x="2418258" y="2498883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E75E707E-09F3-9840-9BA2-AEAAF0F3E2FE}"/>
              </a:ext>
            </a:extLst>
          </p:cNvPr>
          <p:cNvSpPr/>
          <p:nvPr/>
        </p:nvSpPr>
        <p:spPr>
          <a:xfrm>
            <a:off x="2303421" y="3845459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6CD4763B-1E77-0840-965C-F57D8C8C2332}"/>
              </a:ext>
            </a:extLst>
          </p:cNvPr>
          <p:cNvSpPr/>
          <p:nvPr/>
        </p:nvSpPr>
        <p:spPr>
          <a:xfrm>
            <a:off x="9163994" y="4159857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31D8D732-EEFE-1847-8F18-C8CA2229D09C}"/>
              </a:ext>
            </a:extLst>
          </p:cNvPr>
          <p:cNvSpPr/>
          <p:nvPr/>
        </p:nvSpPr>
        <p:spPr>
          <a:xfrm>
            <a:off x="8991178" y="2944393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3E0E952-C387-E94E-8FFE-EBCD43F99568}"/>
              </a:ext>
            </a:extLst>
          </p:cNvPr>
          <p:cNvSpPr/>
          <p:nvPr/>
        </p:nvSpPr>
        <p:spPr>
          <a:xfrm>
            <a:off x="8935916" y="1229834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A78972F-2877-4843-8E4C-6711FE9508AD}"/>
              </a:ext>
            </a:extLst>
          </p:cNvPr>
          <p:cNvSpPr/>
          <p:nvPr/>
        </p:nvSpPr>
        <p:spPr>
          <a:xfrm>
            <a:off x="6350566" y="4391098"/>
            <a:ext cx="1349455" cy="462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17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ielo, textura, estructura, patrón, puesta de sol, nubes, resumen, fondo,  cálido, estado de ánimo | Pxfuel">
            <a:extLst>
              <a:ext uri="{FF2B5EF4-FFF2-40B4-BE49-F238E27FC236}">
                <a16:creationId xmlns:a16="http://schemas.microsoft.com/office/drawing/2014/main" id="{A9DE6D79-96B0-4849-9828-8ABEF43E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6" y="0"/>
            <a:ext cx="12216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Juego educativo: Mi árbol de cualidades | Cartoon trees, Floral border  design, Clip art">
            <a:extLst>
              <a:ext uri="{FF2B5EF4-FFF2-40B4-BE49-F238E27FC236}">
                <a16:creationId xmlns:a16="http://schemas.microsoft.com/office/drawing/2014/main" id="{2E97204F-7152-3341-BE21-D30E82F3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8" b="98615" l="408" r="99592">
                        <a14:foregroundMark x1="51766" y1="7179" x2="91033" y2="21285"/>
                        <a14:foregroundMark x1="91033" y1="21285" x2="95788" y2="29471"/>
                        <a14:foregroundMark x1="95788" y1="29471" x2="84239" y2="52519"/>
                        <a14:foregroundMark x1="60734" y1="95088" x2="48234" y2="95466"/>
                        <a14:foregroundMark x1="74185" y1="54408" x2="81386" y2="56927"/>
                        <a14:foregroundMark x1="81386" y1="56927" x2="89810" y2="56045"/>
                        <a14:foregroundMark x1="89810" y1="56045" x2="84375" y2="63098"/>
                        <a14:foregroundMark x1="84375" y1="63098" x2="79620" y2="66247"/>
                        <a14:foregroundMark x1="60326" y1="98237" x2="45380" y2="98615"/>
                        <a14:foregroundMark x1="7473" y1="31738" x2="8016" y2="48489"/>
                        <a14:foregroundMark x1="38179" y1="5919" x2="51359" y2="4660"/>
                        <a14:foregroundMark x1="60734" y1="5542" x2="64674" y2="6297"/>
                        <a14:foregroundMark x1="408" y1="36776" x2="1359" y2="35139"/>
                        <a14:foregroundMark x1="48641" y1="1008" x2="50679" y2="1637"/>
                        <a14:foregroundMark x1="97962" y1="43829" x2="99592" y2="42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0"/>
            <a:ext cx="6356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5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FF2D211-7EC7-6044-A515-7A32EC353E3B}"/>
              </a:ext>
            </a:extLst>
          </p:cNvPr>
          <p:cNvSpPr txBox="1"/>
          <p:nvPr/>
        </p:nvSpPr>
        <p:spPr>
          <a:xfrm>
            <a:off x="1389518" y="5650248"/>
            <a:ext cx="3400196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Ligada 2.3 (Adrian M. C.)" panose="02000000000000000000" pitchFamily="2" charset="0"/>
              </a:rPr>
              <a:t>Actividad 1 </a:t>
            </a:r>
          </a:p>
        </p:txBody>
      </p:sp>
      <p:sp>
        <p:nvSpPr>
          <p:cNvPr id="8" name="Rectángulo 7">
            <a:hlinkClick r:id="rId7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61982A7C-18F4-8748-8324-75B0C1D92E10}"/>
              </a:ext>
            </a:extLst>
          </p:cNvPr>
          <p:cNvSpPr/>
          <p:nvPr/>
        </p:nvSpPr>
        <p:spPr>
          <a:xfrm>
            <a:off x="1575049" y="2659626"/>
            <a:ext cx="957024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s-CL" sz="3200" dirty="0">
                <a:latin typeface="Ligada 2.3 (Adrian M. C.)" panose="02000000000000000000" pitchFamily="2" charset="0"/>
              </a:rPr>
              <a:t>Consejos para trabajar en nuestra autoestima </a:t>
            </a:r>
          </a:p>
        </p:txBody>
      </p:sp>
      <p:sp>
        <p:nvSpPr>
          <p:cNvPr id="9" name="CuadroTexto 8">
            <a:hlinkClick r:id="rId8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1D51527-3CDD-1243-B4B3-C0F95C791DC6}"/>
              </a:ext>
            </a:extLst>
          </p:cNvPr>
          <p:cNvSpPr txBox="1"/>
          <p:nvPr/>
        </p:nvSpPr>
        <p:spPr>
          <a:xfrm>
            <a:off x="2030326" y="4009999"/>
            <a:ext cx="911497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Ligada 2.3 (Adrian M. C.)" panose="02000000000000000000" pitchFamily="2" charset="0"/>
              </a:rPr>
              <a:t>Como mejorar la autoestima en 8 pasos.</a:t>
            </a:r>
          </a:p>
        </p:txBody>
      </p:sp>
      <p:sp>
        <p:nvSpPr>
          <p:cNvPr id="10" name="CuadroTexto 9">
            <a:hlinkClick r:id="rId9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7A6FB979-0898-BA43-8E22-FD233DFC6C94}"/>
              </a:ext>
            </a:extLst>
          </p:cNvPr>
          <p:cNvSpPr txBox="1"/>
          <p:nvPr/>
        </p:nvSpPr>
        <p:spPr>
          <a:xfrm>
            <a:off x="2917825" y="1533013"/>
            <a:ext cx="6633029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CL" sz="4400" dirty="0">
                <a:latin typeface="Ligada 2.3 (Adrian M. C.)" panose="02000000000000000000" pitchFamily="2" charset="0"/>
              </a:rPr>
              <a:t>¿Qué es la autoestima?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4A1089-3D57-1C42-9B5E-E0053DE4DFF3}"/>
              </a:ext>
            </a:extLst>
          </p:cNvPr>
          <p:cNvSpPr txBox="1"/>
          <p:nvPr/>
        </p:nvSpPr>
        <p:spPr>
          <a:xfrm>
            <a:off x="5239657" y="406400"/>
            <a:ext cx="2452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latin typeface="Ligada 2.3 (Adrian M. C.)" panose="02000000000000000000" pitchFamily="2" charset="0"/>
              </a:rPr>
              <a:t>Menú</a:t>
            </a:r>
          </a:p>
        </p:txBody>
      </p:sp>
      <p:sp>
        <p:nvSpPr>
          <p:cNvPr id="12" name="CuadroTexto 11">
            <a:hlinkClick r:id="rId10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BDFA549-CCDE-AB41-9C63-28730D2246BB}"/>
              </a:ext>
            </a:extLst>
          </p:cNvPr>
          <p:cNvSpPr txBox="1"/>
          <p:nvPr/>
        </p:nvSpPr>
        <p:spPr>
          <a:xfrm>
            <a:off x="7889989" y="5650247"/>
            <a:ext cx="3634353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Ligada 2.3 (Adrian M. C.)" panose="02000000000000000000" pitchFamily="2" charset="0"/>
              </a:rPr>
              <a:t>Actividad 2 </a:t>
            </a:r>
          </a:p>
        </p:txBody>
      </p:sp>
      <p:sp>
        <p:nvSpPr>
          <p:cNvPr id="14" name="que es 1">
            <a:hlinkClick r:id="rId9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94CDA58-E7B2-E44E-A2C6-559217AC849E}"/>
              </a:ext>
            </a:extLst>
          </p:cNvPr>
          <p:cNvSpPr txBox="1"/>
          <p:nvPr/>
        </p:nvSpPr>
        <p:spPr>
          <a:xfrm>
            <a:off x="2917824" y="1528464"/>
            <a:ext cx="663302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CL" sz="4400" dirty="0">
                <a:latin typeface="Ligada 2.3 (Adrian M. C.)" panose="02000000000000000000" pitchFamily="2" charset="0"/>
              </a:rPr>
              <a:t>¿Qué es la autoestima?</a:t>
            </a:r>
          </a:p>
        </p:txBody>
      </p:sp>
      <p:sp>
        <p:nvSpPr>
          <p:cNvPr id="15" name="consejo">
            <a:hlinkClick r:id="rId7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10CE74A0-8ABC-904D-8B33-B3CF334ABE69}"/>
              </a:ext>
            </a:extLst>
          </p:cNvPr>
          <p:cNvSpPr/>
          <p:nvPr/>
        </p:nvSpPr>
        <p:spPr>
          <a:xfrm>
            <a:off x="1575047" y="2655077"/>
            <a:ext cx="957024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s-CL" sz="3200" dirty="0">
                <a:latin typeface="Ligada 2.3 (Adrian M. C.)" panose="02000000000000000000" pitchFamily="2" charset="0"/>
              </a:rPr>
              <a:t>Consejos para trabajar en nuestra autoestima </a:t>
            </a:r>
          </a:p>
        </p:txBody>
      </p:sp>
      <p:sp>
        <p:nvSpPr>
          <p:cNvPr id="17" name="como mejorar">
            <a:hlinkClick r:id="rId8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85DD02F-D31F-DB44-97FF-2D0721745C8A}"/>
              </a:ext>
            </a:extLst>
          </p:cNvPr>
          <p:cNvSpPr txBox="1"/>
          <p:nvPr/>
        </p:nvSpPr>
        <p:spPr>
          <a:xfrm>
            <a:off x="2030325" y="4005450"/>
            <a:ext cx="911497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Ligada 2.3 (Adrian M. C.)" panose="02000000000000000000" pitchFamily="2" charset="0"/>
              </a:rPr>
              <a:t>Como mejorar la autoestima en 8 pasos.</a:t>
            </a:r>
          </a:p>
        </p:txBody>
      </p:sp>
      <p:sp>
        <p:nvSpPr>
          <p:cNvPr id="18" name="actividad 1">
            <a:hlinkClick r:id="rId5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F79FBCB5-7722-E544-B180-20DE375009F4}"/>
              </a:ext>
            </a:extLst>
          </p:cNvPr>
          <p:cNvSpPr txBox="1"/>
          <p:nvPr/>
        </p:nvSpPr>
        <p:spPr>
          <a:xfrm>
            <a:off x="1389518" y="5619208"/>
            <a:ext cx="340019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Ligada 2.3 (Adrian M. C.)" panose="02000000000000000000" pitchFamily="2" charset="0"/>
              </a:rPr>
              <a:t>Actividad 1 </a:t>
            </a:r>
          </a:p>
        </p:txBody>
      </p:sp>
      <p:sp>
        <p:nvSpPr>
          <p:cNvPr id="19" name="2">
            <a:hlinkClick r:id="rId10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C7279FB1-0BE4-754A-A887-D7974AB30AAC}"/>
              </a:ext>
            </a:extLst>
          </p:cNvPr>
          <p:cNvSpPr txBox="1"/>
          <p:nvPr/>
        </p:nvSpPr>
        <p:spPr>
          <a:xfrm>
            <a:off x="7889989" y="5632104"/>
            <a:ext cx="363435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Ligada 2.3 (Adrian M. C.)" panose="02000000000000000000" pitchFamily="2" charset="0"/>
              </a:rPr>
              <a:t>Actividad 2 </a:t>
            </a:r>
          </a:p>
        </p:txBody>
      </p:sp>
      <p:pic>
        <p:nvPicPr>
          <p:cNvPr id="20" name="Picture 4" descr="Zapatos y complementos Zapatos de tacón radiographer.co.il Manzana">
            <a:hlinkClick r:id="rId11" action="ppaction://hlinksldjump">
              <a:snd r:embed="rId12" name="camera.wav"/>
            </a:hlinkClick>
            <a:extLst>
              <a:ext uri="{FF2B5EF4-FFF2-40B4-BE49-F238E27FC236}">
                <a16:creationId xmlns:a16="http://schemas.microsoft.com/office/drawing/2014/main" id="{0B246D0F-E5CD-074A-B831-084C993EE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528017" y="276957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LECHAS 3 ˇ DIBUJOS ANIMACIONES IMAGENES FOTOS PREVENCION">
            <a:hlinkClick r:id="rId11" action="ppaction://hlinksldjump">
              <a:snd r:embed="rId12" name="camera.wav"/>
            </a:hlinkClick>
            <a:extLst>
              <a:ext uri="{FF2B5EF4-FFF2-40B4-BE49-F238E27FC236}">
                <a16:creationId xmlns:a16="http://schemas.microsoft.com/office/drawing/2014/main" id="{5E663057-ECBF-C24A-9D07-4F7D79E9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619860" y="958938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3C2C9A14-96AB-874C-8AD2-F147E3F6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4080AA-E515-6A44-904B-5EE8D6F9295C}"/>
              </a:ext>
            </a:extLst>
          </p:cNvPr>
          <p:cNvSpPr txBox="1"/>
          <p:nvPr/>
        </p:nvSpPr>
        <p:spPr>
          <a:xfrm>
            <a:off x="1901371" y="874455"/>
            <a:ext cx="9114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Ligada 2.3 (Adrian M. C.)" panose="02000000000000000000" pitchFamily="2" charset="0"/>
              </a:rPr>
              <a:t>La autoestima significa sentirse bien con uno mismo. Aceptarnos tal cual somos, creer en nosotros y aceptar que cometemos errores y no frustrarnos por eso. Mejor volver a intentarlo.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B1A8A7-218D-1F41-8F1F-D76E7C59AF86}"/>
              </a:ext>
            </a:extLst>
          </p:cNvPr>
          <p:cNvSpPr txBox="1"/>
          <p:nvPr/>
        </p:nvSpPr>
        <p:spPr>
          <a:xfrm>
            <a:off x="1901371" y="4112448"/>
            <a:ext cx="8694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Ligada 2.3 (Adrian M. C.)" panose="02000000000000000000" pitchFamily="2" charset="0"/>
              </a:rPr>
              <a:t>La autoestima es importante porque nos ayuda a creer en nosotros para intentar cosas nuevas como hacer nuevos amigos y aprender de nuestros errores.  </a:t>
            </a:r>
          </a:p>
        </p:txBody>
      </p:sp>
      <p:pic>
        <p:nvPicPr>
          <p:cNvPr id="6" name="Picture 4" descr="Zapatos y complementos Zapatos de tacón radiographer.co.il Manzana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128DB14-DE4A-FE42-98BA-CF4B3F46F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528017" y="276957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FLECHAS 3 ˇ DIBUJOS ANIMACIONES IMAGENES FOTOS PREVENCION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039D58E-E783-6F4A-9BD5-9A27C831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619860" y="958938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4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9D6173CB-D8B0-A149-96B6-4E036E19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0657AD-7C03-2741-AFEE-15C427419267}"/>
              </a:ext>
            </a:extLst>
          </p:cNvPr>
          <p:cNvSpPr txBox="1"/>
          <p:nvPr/>
        </p:nvSpPr>
        <p:spPr>
          <a:xfrm>
            <a:off x="989610" y="636572"/>
            <a:ext cx="10766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CL" sz="3600" dirty="0">
                <a:latin typeface="Ligada 2.3 (Adrian M. C.)" panose="02000000000000000000" pitchFamily="2" charset="0"/>
              </a:rPr>
              <a:t>Lo que podemos hacer primero es una lista o dibujar aquellas cosas que hacemos bien y otra lista de cosas que se nos dificultan.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A9D1A4-8380-FE4F-AEF9-B64065A1F924}"/>
              </a:ext>
            </a:extLst>
          </p:cNvPr>
          <p:cNvSpPr txBox="1"/>
          <p:nvPr/>
        </p:nvSpPr>
        <p:spPr>
          <a:xfrm>
            <a:off x="808383" y="2854734"/>
            <a:ext cx="65649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CL" sz="3200" dirty="0">
                <a:latin typeface="Ligada 2.3 (Adrian M. C.)" panose="02000000000000000000" pitchFamily="2" charset="0"/>
              </a:rPr>
              <a:t>Yo por ejemplo soy muy buena en cosas artísticas como: cantar, bailar, dibujar o escribir cuentos. Pero soy muy mala en deportes, en matemática y memorizando cosas.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A77894-2232-6E4F-8EB9-8E477554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88" y="2915286"/>
            <a:ext cx="4315949" cy="2576567"/>
          </a:xfrm>
          <a:prstGeom prst="rect">
            <a:avLst/>
          </a:prstGeom>
        </p:spPr>
      </p:pic>
      <p:sp>
        <p:nvSpPr>
          <p:cNvPr id="8" name="Flecha derecha 7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id="{3A1846EB-55ED-0443-AD0A-614A80777681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52119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5460E58D-5090-8749-8F33-E31EF0D8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93A903-0139-9C48-92B5-19175C6BCDC8}"/>
              </a:ext>
            </a:extLst>
          </p:cNvPr>
          <p:cNvSpPr txBox="1"/>
          <p:nvPr/>
        </p:nvSpPr>
        <p:spPr>
          <a:xfrm>
            <a:off x="1776020" y="1443841"/>
            <a:ext cx="9399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CL" sz="3600" dirty="0">
                <a:latin typeface="Ligada 2.3 (Adrian M. C.)" panose="02000000000000000000" pitchFamily="2" charset="0"/>
              </a:rPr>
              <a:t>Esas listas ayudaran a practicar las cosas que les cuestan trabajo con ayuda de las cosas que se te facilitan, por ejemplo: para aprenderme los números , las letras y otras cosas, yo utilizo canciones y bailes así me los aprendo más fácil .</a:t>
            </a:r>
          </a:p>
        </p:txBody>
      </p:sp>
      <p:sp>
        <p:nvSpPr>
          <p:cNvPr id="4" name="Flecha derecha 3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1637792-046A-444A-BC42-67E3BF4FFC8D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7698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EA448AB7-DEF9-334D-B50A-D7F9552C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FB7A22-C72F-AD4F-ABA5-7436A4812787}"/>
              </a:ext>
            </a:extLst>
          </p:cNvPr>
          <p:cNvSpPr txBox="1"/>
          <p:nvPr/>
        </p:nvSpPr>
        <p:spPr>
          <a:xfrm>
            <a:off x="1568862" y="685831"/>
            <a:ext cx="1031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Cambien el “no puedo” por el “ sí puedo</a:t>
            </a:r>
            <a:r>
              <a:rPr lang="es-CL" sz="3200" dirty="0">
                <a:latin typeface="Ligada 2.3 (Adrian M. C.)" panose="02000000000000000000" pitchFamily="2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AD73E-68C6-D740-8C7C-3B44A54FA8FD}"/>
              </a:ext>
            </a:extLst>
          </p:cNvPr>
          <p:cNvSpPr txBox="1"/>
          <p:nvPr/>
        </p:nvSpPr>
        <p:spPr>
          <a:xfrm>
            <a:off x="1727200" y="1940644"/>
            <a:ext cx="9579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L" sz="3200" dirty="0">
                <a:latin typeface="Ligada 2.3 (Adrian M. C.)" panose="02000000000000000000" pitchFamily="2" charset="0"/>
              </a:rPr>
              <a:t>Entiendo que es muy frustrante cuando algo no nos sale, pero siempre que algo no nos salga en vez de pensar “no puedo” o “no me sale” piensa, “es difícil, pero seguiré intentándolo” “si puedo”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743127-065C-B449-8057-2DFC8409F6FE}"/>
              </a:ext>
            </a:extLst>
          </p:cNvPr>
          <p:cNvSpPr txBox="1"/>
          <p:nvPr/>
        </p:nvSpPr>
        <p:spPr>
          <a:xfrm>
            <a:off x="1275278" y="5042117"/>
            <a:ext cx="9641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s-CL" sz="3200" b="1" dirty="0">
                <a:latin typeface="Ligada 2.3 (Adrian M. C.)" panose="02000000000000000000" pitchFamily="2" charset="0"/>
              </a:rPr>
              <a:t>También es bueno pedir ayuda y tú ayudar a alguien más.</a:t>
            </a:r>
          </a:p>
        </p:txBody>
      </p:sp>
      <p:sp>
        <p:nvSpPr>
          <p:cNvPr id="6" name="Flecha derecha 5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D92AEEC-595F-144E-9FEC-EBAC90CDF23A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9098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D5BE2FE2-3E2F-874D-95D8-6F3F626E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095B15-AE34-C444-8DD4-2E53644D9243}"/>
              </a:ext>
            </a:extLst>
          </p:cNvPr>
          <p:cNvSpPr txBox="1"/>
          <p:nvPr/>
        </p:nvSpPr>
        <p:spPr>
          <a:xfrm>
            <a:off x="2108530" y="1034473"/>
            <a:ext cx="6448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Ligada 2.3 (Adrian M. C.)" panose="02000000000000000000" pitchFamily="2" charset="0"/>
              </a:rPr>
              <a:t>No te compares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68983A-FE83-3849-A916-9E6A06A84437}"/>
              </a:ext>
            </a:extLst>
          </p:cNvPr>
          <p:cNvSpPr txBox="1"/>
          <p:nvPr/>
        </p:nvSpPr>
        <p:spPr>
          <a:xfrm>
            <a:off x="1179614" y="2670628"/>
            <a:ext cx="10330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L" sz="3200" dirty="0">
                <a:latin typeface="Ligada 2.3 (Adrian M. C.)" panose="02000000000000000000" pitchFamily="2" charset="0"/>
              </a:rPr>
              <a:t>Recuerda que todos somos diferentes, todos tenemos diferentes habilidades y diferentes dificultades. Nunca te compares . </a:t>
            </a:r>
          </a:p>
          <a:p>
            <a:pPr marL="457200" indent="-457200">
              <a:buFont typeface="Wingdings" pitchFamily="2" charset="2"/>
              <a:buChar char="v"/>
            </a:pPr>
            <a:endParaRPr lang="es-CL" sz="3200" dirty="0">
              <a:latin typeface="Ligada 2.3 (Adrian M. C.)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s-CL" sz="3600" b="1" dirty="0">
              <a:latin typeface="Ligada 2.3 (Adrian M. C.)" panose="02000000000000000000" pitchFamily="2" charset="0"/>
            </a:endParaRPr>
          </a:p>
          <a:p>
            <a:r>
              <a:rPr lang="es-CL" sz="3600" b="1" dirty="0">
                <a:latin typeface="Ligada 2.3 (Adrian M. C.)" panose="02000000000000000000" pitchFamily="2" charset="0"/>
              </a:rPr>
              <a:t>Tú eres una persona única y muy valiosa </a:t>
            </a:r>
          </a:p>
        </p:txBody>
      </p:sp>
      <p:sp>
        <p:nvSpPr>
          <p:cNvPr id="5" name="Flecha derecha 4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FE40EE0-9DD6-2744-9EEE-86969E0E3D6F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34568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e Primavera Fondo Cálido Fondo Hermoso Fondo De Picos De Montaña,  Fondo De Primavera, Fondo Cálido, Fondo Hermoso Imagen de fondo para  descarga gratuita">
            <a:extLst>
              <a:ext uri="{FF2B5EF4-FFF2-40B4-BE49-F238E27FC236}">
                <a16:creationId xmlns:a16="http://schemas.microsoft.com/office/drawing/2014/main" id="{DBCEBB46-4C1A-0C40-A6A2-4D98C85F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2BE6A5-A8AA-FE4B-9AAE-AC0B5C58D78B}"/>
              </a:ext>
            </a:extLst>
          </p:cNvPr>
          <p:cNvSpPr txBox="1"/>
          <p:nvPr/>
        </p:nvSpPr>
        <p:spPr>
          <a:xfrm>
            <a:off x="2449933" y="591221"/>
            <a:ext cx="8585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Ligada 2.3 (Adrian M. C.)" panose="02000000000000000000" pitchFamily="2" charset="0"/>
              </a:rPr>
              <a:t>Rodease de personas positivas y buenas, si algún amigo o amiga te hace sentir mal o te lastima, aléjate de esa persona, alguien que te trata mal o te hace sentir mal o menos no es tu amigo.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813DC3-4A2E-9849-92A0-11BD480C7BEF}"/>
              </a:ext>
            </a:extLst>
          </p:cNvPr>
          <p:cNvSpPr txBox="1"/>
          <p:nvPr/>
        </p:nvSpPr>
        <p:spPr>
          <a:xfrm>
            <a:off x="1860467" y="3021035"/>
            <a:ext cx="8761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L" sz="2800" dirty="0">
                <a:latin typeface="Ligada 2.3 (Adrian M. C.)" panose="02000000000000000000" pitchFamily="2" charset="0"/>
              </a:rPr>
              <a:t>Júntense con personas con las  que se diviertan y se sientan muy bien. </a:t>
            </a:r>
          </a:p>
          <a:p>
            <a:endParaRPr lang="es-CL" sz="2800" dirty="0">
              <a:latin typeface="Ligada 2.3 (Adrian M. C.)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CL" sz="2800" dirty="0">
                <a:latin typeface="Ligada 2.3 (Adrian M. C.)" panose="02000000000000000000" pitchFamily="2" charset="0"/>
              </a:rPr>
              <a:t>Nunca olviden que ustedes son persona únicas y valiosas y no dejen que nada ni nadie les haga pensar lo contrario ..</a:t>
            </a:r>
          </a:p>
          <a:p>
            <a:endParaRPr lang="es-CL" sz="2800" dirty="0">
              <a:latin typeface="Ligada 2.3 (Adrian M. C.)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CL" sz="2800" b="1" dirty="0">
                <a:latin typeface="Ligada 2.3 (Adrian M. C.)" panose="02000000000000000000" pitchFamily="2" charset="0"/>
              </a:rPr>
              <a:t>Hay muchas personas que los quieren.</a:t>
            </a:r>
          </a:p>
        </p:txBody>
      </p:sp>
      <p:pic>
        <p:nvPicPr>
          <p:cNvPr id="6" name="Picture 4" descr="Zapatos y complementos Zapatos de tacón radiographer.co.il Manzana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B6CE968-CCE9-B241-8B46-D5FA503D2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9" b="90661" l="27442" r="72442">
                        <a14:foregroundMark x1="29767" y1="39300" x2="29535" y2="55642"/>
                        <a14:foregroundMark x1="40116" y1="85798" x2="45000" y2="87160"/>
                        <a14:foregroundMark x1="45000" y1="87160" x2="50465" y2="86187"/>
                        <a14:foregroundMark x1="50465" y1="86187" x2="54302" y2="87549"/>
                        <a14:foregroundMark x1="56628" y1="16537" x2="63256" y2="16732"/>
                        <a14:foregroundMark x1="47326" y1="12646" x2="47907" y2="23735"/>
                        <a14:foregroundMark x1="47907" y1="23735" x2="50930" y2="37549"/>
                        <a14:foregroundMark x1="71512" y1="40856" x2="72558" y2="55253"/>
                        <a14:foregroundMark x1="72558" y1="53502" x2="72209" y2="61284"/>
                        <a14:foregroundMark x1="72209" y1="61284" x2="70581" y2="67899"/>
                        <a14:foregroundMark x1="29186" y1="35409" x2="27442" y2="51751"/>
                        <a14:foregroundMark x1="28837" y1="38911" x2="30698" y2="32101"/>
                        <a14:foregroundMark x1="30698" y1="32101" x2="33721" y2="26265"/>
                        <a14:foregroundMark x1="33721" y1="26265" x2="42907" y2="22179"/>
                        <a14:foregroundMark x1="42907" y1="22179" x2="46163" y2="22957"/>
                        <a14:foregroundMark x1="51977" y1="19844" x2="54419" y2="13230"/>
                        <a14:foregroundMark x1="54419" y1="13230" x2="58837" y2="10506"/>
                        <a14:foregroundMark x1="58837" y1="10506" x2="59651" y2="11089"/>
                        <a14:foregroundMark x1="47907" y1="90467" x2="46395" y2="90661"/>
                        <a14:foregroundMark x1="49419" y1="89689" x2="56163" y2="90856"/>
                        <a14:foregroundMark x1="32442" y1="39883" x2="32674" y2="54669"/>
                        <a14:foregroundMark x1="31163" y1="46109" x2="31744" y2="53891"/>
                        <a14:foregroundMark x1="31744" y1="53891" x2="33488" y2="56420"/>
                        <a14:foregroundMark x1="32907" y1="54086" x2="34419" y2="59922"/>
                        <a14:foregroundMark x1="33837" y1="37354" x2="33837" y2="45720"/>
                        <a14:foregroundMark x1="46977" y1="9533" x2="48837" y2="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7032" r="23289" b="5585"/>
          <a:stretch/>
        </p:blipFill>
        <p:spPr bwMode="auto">
          <a:xfrm>
            <a:off x="528017" y="276957"/>
            <a:ext cx="765823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LECHAS 3 ˇ DIBUJOS ANIMACIONES IMAGENES FOTOS PREVENCION">
            <a:hlinkClick r:id="rId3" action="ppaction://hlinksldjump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7D2A118-D72C-C347-97FE-A57FCDD1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223">
            <a:off x="619860" y="958938"/>
            <a:ext cx="1417724" cy="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3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o de color plano cálido 1971324 Vector en Vecteezy">
            <a:extLst>
              <a:ext uri="{FF2B5EF4-FFF2-40B4-BE49-F238E27FC236}">
                <a16:creationId xmlns:a16="http://schemas.microsoft.com/office/drawing/2014/main" id="{AD854768-3620-E84C-A5F2-9FCA3354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2C5D92-E93B-7F41-A7C1-A4E8F25C3336}"/>
              </a:ext>
            </a:extLst>
          </p:cNvPr>
          <p:cNvSpPr txBox="1"/>
          <p:nvPr/>
        </p:nvSpPr>
        <p:spPr>
          <a:xfrm>
            <a:off x="2931886" y="2380342"/>
            <a:ext cx="7039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Ligada 2.3 (Adrian M. C.)" panose="02000000000000000000" pitchFamily="2" charset="0"/>
              </a:rPr>
              <a:t>Dejen los pensamientos negativos sobre si mismo, estos nunca serán su mejor aliado</a:t>
            </a:r>
            <a:r>
              <a:rPr lang="es-CL" sz="2400" dirty="0">
                <a:latin typeface="Ligada 2.3 (Adrian M. C.)" panose="02000000000000000000" pitchFamily="2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17FC80-9699-184A-8760-2BEADCE7480C}"/>
              </a:ext>
            </a:extLst>
          </p:cNvPr>
          <p:cNvSpPr txBox="1"/>
          <p:nvPr/>
        </p:nvSpPr>
        <p:spPr>
          <a:xfrm>
            <a:off x="667657" y="1291771"/>
            <a:ext cx="2090057" cy="644791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CL" sz="41300" dirty="0">
                <a:latin typeface="Ligada 2.3 (Adrian M. C.)" panose="02000000000000000000" pitchFamily="2" charset="0"/>
              </a:rPr>
              <a:t>1</a:t>
            </a:r>
          </a:p>
        </p:txBody>
      </p:sp>
      <p:sp>
        <p:nvSpPr>
          <p:cNvPr id="6" name="Flecha derecha 5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174A32A-E038-6248-B41C-179D44268F8E}"/>
              </a:ext>
            </a:extLst>
          </p:cNvPr>
          <p:cNvSpPr/>
          <p:nvPr/>
        </p:nvSpPr>
        <p:spPr>
          <a:xfrm>
            <a:off x="10705514" y="5894364"/>
            <a:ext cx="1235123" cy="745588"/>
          </a:xfrm>
          <a:prstGeom prst="rightArrow">
            <a:avLst/>
          </a:prstGeom>
          <a:solidFill>
            <a:srgbClr val="FF8AD8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Ligada 2.3 (Adrian M. C.)" panose="02000000000000000000" pitchFamily="2" charset="0"/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881271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24475</TotalTime>
  <Words>605</Words>
  <Application>Microsoft Macintosh PowerPoint</Application>
  <PresentationFormat>Panorámica</PresentationFormat>
  <Paragraphs>75</Paragraphs>
  <Slides>19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Ligada 2.3 (Adrian M. C.)</vt:lpstr>
      <vt:lpstr>Sensei Medium</vt:lpstr>
      <vt:lpstr>Wingdings</vt:lpstr>
      <vt:lpstr>Tema de Office</vt:lpstr>
      <vt:lpstr>Reforzando mi yo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Reforzando mi yo </dc:title>
  <dc:creator>Microsoft Office User</dc:creator>
  <cp:lastModifiedBy>Microsoft Office User</cp:lastModifiedBy>
  <cp:revision>4</cp:revision>
  <dcterms:created xsi:type="dcterms:W3CDTF">2021-09-26T02:37:07Z</dcterms:created>
  <dcterms:modified xsi:type="dcterms:W3CDTF">2021-10-13T02:44:10Z</dcterms:modified>
</cp:coreProperties>
</file>