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163305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2665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A6F0B7-4E63-4D1A-9A06-4D832ACEB0E8}"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8378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630414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A6F0B7-4E63-4D1A-9A06-4D832ACEB0E8}"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2988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742809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158185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352648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328379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0E5DCB-85AC-40F7-88C1-1796698162BE}" type="datetimeFigureOut">
              <a:rPr lang="es-CO" smtClean="0"/>
              <a:t>30/07/2021</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02386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414246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30E5DCB-85AC-40F7-88C1-1796698162BE}" type="datetimeFigureOut">
              <a:rPr lang="es-CO" smtClean="0"/>
              <a:t>30/07/2021</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77038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30E5DCB-85AC-40F7-88C1-1796698162BE}" type="datetimeFigureOut">
              <a:rPr lang="es-CO" smtClean="0"/>
              <a:t>30/07/2021</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262160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E5DCB-85AC-40F7-88C1-1796698162BE}" type="datetimeFigureOut">
              <a:rPr lang="es-CO" smtClean="0"/>
              <a:t>30/07/2021</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336576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37858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30E5DCB-85AC-40F7-88C1-1796698162BE}" type="datetimeFigureOut">
              <a:rPr lang="es-CO" smtClean="0"/>
              <a:t>30/07/2021</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A6F0B7-4E63-4D1A-9A06-4D832ACEB0E8}" type="slidenum">
              <a:rPr lang="es-CO" smtClean="0"/>
              <a:t>‹Nº›</a:t>
            </a:fld>
            <a:endParaRPr lang="es-CO"/>
          </a:p>
        </p:txBody>
      </p:sp>
    </p:spTree>
    <p:extLst>
      <p:ext uri="{BB962C8B-B14F-4D97-AF65-F5344CB8AC3E}">
        <p14:creationId xmlns:p14="http://schemas.microsoft.com/office/powerpoint/2010/main" val="3268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0E5DCB-85AC-40F7-88C1-1796698162BE}" type="datetimeFigureOut">
              <a:rPr lang="es-CO" smtClean="0"/>
              <a:t>30/07/2021</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A6F0B7-4E63-4D1A-9A06-4D832ACEB0E8}" type="slidenum">
              <a:rPr lang="es-CO" smtClean="0"/>
              <a:t>‹Nº›</a:t>
            </a:fld>
            <a:endParaRPr lang="es-CO"/>
          </a:p>
        </p:txBody>
      </p:sp>
    </p:spTree>
    <p:extLst>
      <p:ext uri="{BB962C8B-B14F-4D97-AF65-F5344CB8AC3E}">
        <p14:creationId xmlns:p14="http://schemas.microsoft.com/office/powerpoint/2010/main" val="3724828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es-CO" b="1" dirty="0" smtClean="0">
                <a:solidFill>
                  <a:srgbClr val="C00000"/>
                </a:solidFill>
              </a:rPr>
              <a:t>TERCER PERIODO</a:t>
            </a:r>
            <a:endParaRPr lang="es-CO" b="1" dirty="0">
              <a:solidFill>
                <a:srgbClr val="C00000"/>
              </a:solidFill>
            </a:endParaRPr>
          </a:p>
        </p:txBody>
      </p:sp>
      <p:sp>
        <p:nvSpPr>
          <p:cNvPr id="3" name="Marcador de contenid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s-CO" sz="2400" b="1" dirty="0" smtClean="0">
                <a:solidFill>
                  <a:srgbClr val="C00000"/>
                </a:solidFill>
                <a:latin typeface="Arial" panose="020B0604020202020204" pitchFamily="34" charset="0"/>
                <a:cs typeface="Arial" panose="020B0604020202020204" pitchFamily="34" charset="0"/>
              </a:rPr>
              <a:t>28/07/21</a:t>
            </a:r>
          </a:p>
          <a:p>
            <a:pPr marL="0" indent="0">
              <a:buNone/>
            </a:pPr>
            <a:r>
              <a:rPr lang="es-CO" sz="2400" b="1" dirty="0" smtClean="0">
                <a:solidFill>
                  <a:srgbClr val="C00000"/>
                </a:solidFill>
                <a:latin typeface="Arial" panose="020B0604020202020204" pitchFamily="34" charset="0"/>
                <a:cs typeface="Arial" panose="020B0604020202020204" pitchFamily="34" charset="0"/>
              </a:rPr>
              <a:t>CLASE Nº: 14</a:t>
            </a:r>
          </a:p>
          <a:p>
            <a:pPr marL="0" indent="0">
              <a:buNone/>
            </a:pPr>
            <a:r>
              <a:rPr lang="es-CO" sz="2400" b="1" dirty="0" smtClean="0">
                <a:solidFill>
                  <a:srgbClr val="C00000"/>
                </a:solidFill>
                <a:latin typeface="Arial" panose="020B0604020202020204" pitchFamily="34" charset="0"/>
                <a:cs typeface="Arial" panose="020B0604020202020204" pitchFamily="34" charset="0"/>
              </a:rPr>
              <a:t>TEMA: ESPACIO MUESTRAL Y PROBABILIDAD</a:t>
            </a:r>
            <a:endParaRPr lang="es-CO" sz="24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835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p:txBody>
          <a:bodyPr>
            <a:normAutofit fontScale="92500" lnSpcReduction="20000"/>
          </a:bodyPr>
          <a:lstStyle/>
          <a:p>
            <a:pPr marL="0" indent="0" algn="ctr">
              <a:buNone/>
            </a:pPr>
            <a:r>
              <a:rPr lang="es-CO" sz="2600" b="1" dirty="0" smtClean="0">
                <a:solidFill>
                  <a:srgbClr val="FF0000"/>
                </a:solidFill>
              </a:rPr>
              <a:t>ACTIVIDAD</a:t>
            </a:r>
            <a:endParaRPr lang="es-CO" sz="2600" b="1" dirty="0">
              <a:solidFill>
                <a:srgbClr val="FF0000"/>
              </a:solidFill>
            </a:endParaRPr>
          </a:p>
          <a:p>
            <a:pPr marL="0" indent="0" algn="just">
              <a:buNone/>
            </a:pPr>
            <a:r>
              <a:rPr lang="es-ES" b="1" dirty="0">
                <a:solidFill>
                  <a:srgbClr val="FF0000"/>
                </a:solidFill>
                <a:latin typeface="Arial" panose="020B0604020202020204" pitchFamily="34" charset="0"/>
                <a:cs typeface="Arial" panose="020B0604020202020204" pitchFamily="34" charset="0"/>
              </a:rPr>
              <a:t>3. </a:t>
            </a:r>
            <a:r>
              <a:rPr lang="es-CO" b="1" dirty="0">
                <a:solidFill>
                  <a:schemeClr val="tx1"/>
                </a:solidFill>
                <a:latin typeface="Arial" panose="020B0604020202020204" pitchFamily="34" charset="0"/>
                <a:cs typeface="Arial" panose="020B0604020202020204" pitchFamily="34" charset="0"/>
              </a:rPr>
              <a:t>Los estudiantes de 9º y 10º de Bachillerato de un centro escolar se distribuyen por curso y sexo como se indica en la tabla, aunque hay números </a:t>
            </a:r>
            <a:r>
              <a:rPr lang="es-CO" b="1" dirty="0" smtClean="0">
                <a:solidFill>
                  <a:schemeClr val="tx1"/>
                </a:solidFill>
                <a:latin typeface="Arial" panose="020B0604020202020204" pitchFamily="34" charset="0"/>
                <a:cs typeface="Arial" panose="020B0604020202020204" pitchFamily="34" charset="0"/>
              </a:rPr>
              <a:t>desconocidos.</a:t>
            </a:r>
          </a:p>
          <a:p>
            <a:pPr marL="0" indent="0" algn="just">
              <a:buNone/>
            </a:pPr>
            <a:r>
              <a:rPr lang="es-CO" b="1" dirty="0" smtClean="0">
                <a:solidFill>
                  <a:srgbClr val="FF0000"/>
                </a:solidFill>
                <a:latin typeface="Arial" panose="020B0604020202020204" pitchFamily="34" charset="0"/>
                <a:cs typeface="Arial" panose="020B0604020202020204" pitchFamily="34" charset="0"/>
              </a:rPr>
              <a:t>b</a:t>
            </a:r>
            <a:r>
              <a:rPr lang="es-CO" b="1" dirty="0">
                <a:solidFill>
                  <a:srgbClr val="FF0000"/>
                </a:solidFill>
                <a:latin typeface="Arial" panose="020B0604020202020204" pitchFamily="34" charset="0"/>
                <a:cs typeface="Arial" panose="020B0604020202020204" pitchFamily="34" charset="0"/>
              </a:rPr>
              <a:t>) </a:t>
            </a:r>
            <a:r>
              <a:rPr lang="es-CO" b="1" dirty="0">
                <a:solidFill>
                  <a:schemeClr val="tx1"/>
                </a:solidFill>
                <a:latin typeface="Arial" panose="020B0604020202020204" pitchFamily="34" charset="0"/>
                <a:cs typeface="Arial" panose="020B0604020202020204" pitchFamily="34" charset="0"/>
              </a:rPr>
              <a:t>Se elige un estudiante al azar y se consideran los siguientes sucesos:</a:t>
            </a:r>
          </a:p>
          <a:p>
            <a:r>
              <a:rPr lang="es-CO" b="1" dirty="0" smtClean="0">
                <a:solidFill>
                  <a:schemeClr val="tx1"/>
                </a:solidFill>
                <a:latin typeface="Arial" panose="020B0604020202020204" pitchFamily="34" charset="0"/>
                <a:cs typeface="Arial" panose="020B0604020202020204" pitchFamily="34" charset="0"/>
              </a:rPr>
              <a:t>“sea </a:t>
            </a:r>
            <a:r>
              <a:rPr lang="es-CO" b="1" dirty="0">
                <a:solidFill>
                  <a:schemeClr val="tx1"/>
                </a:solidFill>
                <a:latin typeface="Arial" panose="020B0604020202020204" pitchFamily="34" charset="0"/>
                <a:cs typeface="Arial" panose="020B0604020202020204" pitchFamily="34" charset="0"/>
              </a:rPr>
              <a:t>una chica” </a:t>
            </a:r>
          </a:p>
          <a:p>
            <a:r>
              <a:rPr lang="es-CO" b="1" dirty="0" smtClean="0">
                <a:solidFill>
                  <a:schemeClr val="tx1"/>
                </a:solidFill>
                <a:latin typeface="Arial" panose="020B0604020202020204" pitchFamily="34" charset="0"/>
                <a:cs typeface="Arial" panose="020B0604020202020204" pitchFamily="34" charset="0"/>
              </a:rPr>
              <a:t>“sea </a:t>
            </a:r>
            <a:r>
              <a:rPr lang="es-CO" b="1" dirty="0">
                <a:solidFill>
                  <a:schemeClr val="tx1"/>
                </a:solidFill>
                <a:latin typeface="Arial" panose="020B0604020202020204" pitchFamily="34" charset="0"/>
                <a:cs typeface="Arial" panose="020B0604020202020204" pitchFamily="34" charset="0"/>
              </a:rPr>
              <a:t>de </a:t>
            </a:r>
            <a:r>
              <a:rPr lang="es-CO" b="1" dirty="0" smtClean="0">
                <a:solidFill>
                  <a:schemeClr val="tx1"/>
                </a:solidFill>
                <a:latin typeface="Arial" panose="020B0604020202020204" pitchFamily="34" charset="0"/>
                <a:cs typeface="Arial" panose="020B0604020202020204" pitchFamily="34" charset="0"/>
              </a:rPr>
              <a:t>9º</a:t>
            </a:r>
            <a:endParaRPr lang="es-CO" b="1" dirty="0">
              <a:solidFill>
                <a:schemeClr val="tx1"/>
              </a:solidFill>
              <a:latin typeface="Arial" panose="020B0604020202020204" pitchFamily="34" charset="0"/>
              <a:cs typeface="Arial" panose="020B0604020202020204" pitchFamily="34" charset="0"/>
            </a:endParaRPr>
          </a:p>
          <a:p>
            <a:r>
              <a:rPr lang="es-CO" b="1" dirty="0" smtClean="0">
                <a:solidFill>
                  <a:schemeClr val="tx1"/>
                </a:solidFill>
                <a:latin typeface="Arial" panose="020B0604020202020204" pitchFamily="34" charset="0"/>
                <a:cs typeface="Arial" panose="020B0604020202020204" pitchFamily="34" charset="0"/>
              </a:rPr>
              <a:t>“sea </a:t>
            </a:r>
            <a:r>
              <a:rPr lang="es-CO" b="1" dirty="0">
                <a:solidFill>
                  <a:schemeClr val="tx1"/>
                </a:solidFill>
                <a:latin typeface="Arial" panose="020B0604020202020204" pitchFamily="34" charset="0"/>
                <a:cs typeface="Arial" panose="020B0604020202020204" pitchFamily="34" charset="0"/>
              </a:rPr>
              <a:t>una chica de </a:t>
            </a:r>
            <a:r>
              <a:rPr lang="es-CO" b="1" dirty="0" smtClean="0">
                <a:solidFill>
                  <a:schemeClr val="tx1"/>
                </a:solidFill>
                <a:latin typeface="Arial" panose="020B0604020202020204" pitchFamily="34" charset="0"/>
                <a:cs typeface="Arial" panose="020B0604020202020204" pitchFamily="34" charset="0"/>
              </a:rPr>
              <a:t>10º</a:t>
            </a:r>
            <a:endParaRPr lang="es-CO" b="1" dirty="0">
              <a:solidFill>
                <a:schemeClr val="tx1"/>
              </a:solidFill>
              <a:latin typeface="Arial" panose="020B0604020202020204" pitchFamily="34" charset="0"/>
              <a:cs typeface="Arial" panose="020B0604020202020204" pitchFamily="34" charset="0"/>
            </a:endParaRPr>
          </a:p>
          <a:p>
            <a:r>
              <a:rPr lang="es-CO" b="1" dirty="0" smtClean="0">
                <a:solidFill>
                  <a:schemeClr val="tx1"/>
                </a:solidFill>
                <a:latin typeface="Arial" panose="020B0604020202020204" pitchFamily="34" charset="0"/>
                <a:cs typeface="Arial" panose="020B0604020202020204" pitchFamily="34" charset="0"/>
              </a:rPr>
              <a:t>“</a:t>
            </a:r>
            <a:r>
              <a:rPr lang="es-CO" b="1" dirty="0">
                <a:solidFill>
                  <a:schemeClr val="tx1"/>
                </a:solidFill>
                <a:latin typeface="Arial" panose="020B0604020202020204" pitchFamily="34" charset="0"/>
                <a:cs typeface="Arial" panose="020B0604020202020204" pitchFamily="34" charset="0"/>
              </a:rPr>
              <a:t>sea un chico de 9º” </a:t>
            </a:r>
          </a:p>
          <a:p>
            <a:r>
              <a:rPr lang="es-CO" b="1" dirty="0" smtClean="0">
                <a:solidFill>
                  <a:schemeClr val="tx1"/>
                </a:solidFill>
                <a:latin typeface="Arial" panose="020B0604020202020204" pitchFamily="34" charset="0"/>
                <a:cs typeface="Arial" panose="020B0604020202020204" pitchFamily="34" charset="0"/>
              </a:rPr>
              <a:t>“sea </a:t>
            </a:r>
            <a:r>
              <a:rPr lang="es-CO" b="1" dirty="0">
                <a:solidFill>
                  <a:schemeClr val="tx1"/>
                </a:solidFill>
                <a:latin typeface="Arial" panose="020B0604020202020204" pitchFamily="34" charset="0"/>
                <a:cs typeface="Arial" panose="020B0604020202020204" pitchFamily="34" charset="0"/>
              </a:rPr>
              <a:t>de 9º si se sabe que es un chico” </a:t>
            </a:r>
          </a:p>
          <a:p>
            <a:r>
              <a:rPr lang="es-CO" b="1" dirty="0">
                <a:solidFill>
                  <a:schemeClr val="tx1"/>
                </a:solidFill>
                <a:latin typeface="Arial" panose="020B0604020202020204" pitchFamily="34" charset="0"/>
                <a:cs typeface="Arial" panose="020B0604020202020204" pitchFamily="34" charset="0"/>
              </a:rPr>
              <a:t> </a:t>
            </a:r>
            <a:r>
              <a:rPr lang="es-CO" b="1" dirty="0" smtClean="0">
                <a:solidFill>
                  <a:schemeClr val="tx1"/>
                </a:solidFill>
                <a:latin typeface="Arial" panose="020B0604020202020204" pitchFamily="34" charset="0"/>
                <a:cs typeface="Arial" panose="020B0604020202020204" pitchFamily="34" charset="0"/>
              </a:rPr>
              <a:t>“</a:t>
            </a:r>
            <a:r>
              <a:rPr lang="es-CO" b="1" dirty="0">
                <a:solidFill>
                  <a:schemeClr val="tx1"/>
                </a:solidFill>
                <a:latin typeface="Arial" panose="020B0604020202020204" pitchFamily="34" charset="0"/>
                <a:cs typeface="Arial" panose="020B0604020202020204" pitchFamily="34" charset="0"/>
              </a:rPr>
              <a:t>sea un chico si se sabe que es de 9º” </a:t>
            </a:r>
          </a:p>
          <a:p>
            <a:r>
              <a:rPr lang="es-CO" b="1" dirty="0">
                <a:solidFill>
                  <a:schemeClr val="tx1"/>
                </a:solidFill>
                <a:latin typeface="Arial" panose="020B0604020202020204" pitchFamily="34" charset="0"/>
                <a:cs typeface="Arial" panose="020B0604020202020204" pitchFamily="34" charset="0"/>
              </a:rPr>
              <a:t>Calcula la probabilidad de cada uno de los sucesos anteriores</a:t>
            </a: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5" name="Objeto 4"/>
          <p:cNvGraphicFramePr>
            <a:graphicFrameLocks noChangeAspect="1"/>
          </p:cNvGraphicFramePr>
          <p:nvPr>
            <p:extLst>
              <p:ext uri="{D42A27DB-BD31-4B8C-83A1-F6EECF244321}">
                <p14:modId xmlns:p14="http://schemas.microsoft.com/office/powerpoint/2010/main" val="259481494"/>
              </p:ext>
            </p:extLst>
          </p:nvPr>
        </p:nvGraphicFramePr>
        <p:xfrm>
          <a:off x="7427742" y="3546229"/>
          <a:ext cx="3772633" cy="1276562"/>
        </p:xfrm>
        <a:graphic>
          <a:graphicData uri="http://schemas.openxmlformats.org/presentationml/2006/ole">
            <mc:AlternateContent xmlns:mc="http://schemas.openxmlformats.org/markup-compatibility/2006">
              <mc:Choice xmlns:v="urn:schemas-microsoft-com:vml" Requires="v">
                <p:oleObj spid="_x0000_s3083" name="Imagen de mapa de bits" r:id="rId3" imgW="1943371" imgH="657317" progId="Paint.Picture">
                  <p:embed/>
                </p:oleObj>
              </mc:Choice>
              <mc:Fallback>
                <p:oleObj name="Imagen de mapa de bits" r:id="rId3" imgW="1943371" imgH="65731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7742" y="3546229"/>
                        <a:ext cx="3772633" cy="1276562"/>
                      </a:xfrm>
                      <a:prstGeom prst="rect">
                        <a:avLst/>
                      </a:prstGeom>
                      <a:noFill/>
                    </p:spPr>
                  </p:pic>
                </p:oleObj>
              </mc:Fallback>
            </mc:AlternateContent>
          </a:graphicData>
        </a:graphic>
      </p:graphicFrame>
    </p:spTree>
    <p:extLst>
      <p:ext uri="{BB962C8B-B14F-4D97-AF65-F5344CB8AC3E}">
        <p14:creationId xmlns:p14="http://schemas.microsoft.com/office/powerpoint/2010/main" val="236565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barn(inVertical)">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barn(inVertical)">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p:txBody>
          <a:bodyPr>
            <a:normAutofit lnSpcReduction="10000"/>
          </a:bodyPr>
          <a:lstStyle/>
          <a:p>
            <a:pPr marL="0" indent="0" algn="ctr">
              <a:buNone/>
            </a:pPr>
            <a:r>
              <a:rPr lang="es-CO" sz="2400" b="1" dirty="0" smtClean="0">
                <a:solidFill>
                  <a:srgbClr val="FF0000"/>
                </a:solidFill>
                <a:latin typeface="Arial" panose="020B0604020202020204" pitchFamily="34" charset="0"/>
                <a:cs typeface="Arial" panose="020B0604020202020204" pitchFamily="34" charset="0"/>
              </a:rPr>
              <a:t>ACTIVIDAD</a:t>
            </a:r>
            <a:endParaRPr lang="es-CO" sz="2400" b="1" dirty="0">
              <a:solidFill>
                <a:srgbClr val="FF0000"/>
              </a:solidFill>
              <a:latin typeface="Arial" panose="020B0604020202020204" pitchFamily="34" charset="0"/>
              <a:cs typeface="Arial" panose="020B0604020202020204" pitchFamily="34" charset="0"/>
            </a:endParaRPr>
          </a:p>
          <a:p>
            <a:pPr marL="0" indent="0" algn="just">
              <a:buNone/>
            </a:pPr>
            <a:r>
              <a:rPr lang="es-ES" sz="2400" b="1" dirty="0" smtClean="0">
                <a:solidFill>
                  <a:srgbClr val="FF0000"/>
                </a:solidFill>
                <a:latin typeface="Arial" panose="020B0604020202020204" pitchFamily="34" charset="0"/>
                <a:cs typeface="Arial" panose="020B0604020202020204" pitchFamily="34" charset="0"/>
              </a:rPr>
              <a:t>4) </a:t>
            </a:r>
            <a:r>
              <a:rPr lang="es-ES" sz="2400" dirty="0">
                <a:latin typeface="Arial" panose="020B0604020202020204" pitchFamily="34" charset="0"/>
                <a:cs typeface="Arial" panose="020B0604020202020204" pitchFamily="34" charset="0"/>
              </a:rPr>
              <a:t>Dos hermanos salen de cacería, el primero mata un promedio de 2 animales cada 5 disparos y el segundo un animal cada dos disparos. Si disparan al mismo tiempo a un mismo animal, ¿Cuál es la probabilidad que lo maten? </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a. 1/5</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b. 2/7</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c. 9/10</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d. 7/10</a:t>
            </a:r>
            <a:endParaRPr lang="es-CO" sz="2400" dirty="0">
              <a:latin typeface="Arial" panose="020B0604020202020204" pitchFamily="34" charset="0"/>
              <a:cs typeface="Arial" panose="020B0604020202020204" pitchFamily="34" charset="0"/>
            </a:endParaRPr>
          </a:p>
          <a:p>
            <a:pPr marL="0" indent="0" algn="ctr">
              <a:buNone/>
            </a:pPr>
            <a:endParaRPr lang="es-CO" b="1" dirty="0">
              <a:solidFill>
                <a:srgbClr val="FF0000"/>
              </a:solidFill>
            </a:endParaRPr>
          </a:p>
        </p:txBody>
      </p:sp>
    </p:spTree>
    <p:extLst>
      <p:ext uri="{BB962C8B-B14F-4D97-AF65-F5344CB8AC3E}">
        <p14:creationId xmlns:p14="http://schemas.microsoft.com/office/powerpoint/2010/main" val="231992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9419" y="624110"/>
            <a:ext cx="9925194" cy="1280890"/>
          </a:xfrm>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a:xfrm>
            <a:off x="1143000" y="2019300"/>
            <a:ext cx="10163712" cy="3777622"/>
          </a:xfrm>
        </p:spPr>
        <p:txBody>
          <a:bodyPr>
            <a:normAutofit/>
          </a:bodyPr>
          <a:lstStyle/>
          <a:p>
            <a:pPr marL="0" indent="0" algn="just">
              <a:buNone/>
            </a:pPr>
            <a:r>
              <a:rPr lang="es-CO" sz="2400" dirty="0">
                <a:solidFill>
                  <a:schemeClr val="accent1">
                    <a:lumMod val="75000"/>
                  </a:schemeClr>
                </a:solidFill>
              </a:rPr>
              <a:t>Un niño tiene cuatro fichas, cada una con un número: 1, 2, 3 y 4. Se le pide que conforme un número de dos y tres cifras con estas fichas</a:t>
            </a:r>
            <a:r>
              <a:rPr lang="es-CO" sz="2400" dirty="0" smtClean="0">
                <a:solidFill>
                  <a:schemeClr val="accent1">
                    <a:lumMod val="75000"/>
                  </a:schemeClr>
                </a:solidFill>
              </a:rPr>
              <a:t>. </a:t>
            </a:r>
            <a:r>
              <a:rPr lang="es-CO" sz="2400" dirty="0">
                <a:solidFill>
                  <a:schemeClr val="accent1">
                    <a:lumMod val="75000"/>
                  </a:schemeClr>
                </a:solidFill>
              </a:rPr>
              <a:t>¿</a:t>
            </a:r>
            <a:r>
              <a:rPr lang="es-CO" sz="2400" dirty="0" smtClean="0">
                <a:solidFill>
                  <a:schemeClr val="accent1">
                    <a:lumMod val="75000"/>
                  </a:schemeClr>
                </a:solidFill>
              </a:rPr>
              <a:t>Cual es el espacio muestral para cada situación?</a:t>
            </a:r>
          </a:p>
          <a:p>
            <a:pPr marL="0" indent="0" algn="just">
              <a:buNone/>
            </a:pPr>
            <a:endParaRPr lang="es-CO" sz="2400" dirty="0" smtClean="0">
              <a:solidFill>
                <a:schemeClr val="accent1">
                  <a:lumMod val="75000"/>
                </a:schemeClr>
              </a:solidFill>
            </a:endParaRPr>
          </a:p>
          <a:p>
            <a:pPr marL="0" indent="0" algn="just">
              <a:buNone/>
            </a:pPr>
            <a:endParaRPr lang="es-CO" sz="2400" dirty="0">
              <a:solidFill>
                <a:schemeClr val="accent1">
                  <a:lumMod val="75000"/>
                </a:schemeClr>
              </a:solidFill>
            </a:endParaRPr>
          </a:p>
        </p:txBody>
      </p:sp>
      <p:sp>
        <p:nvSpPr>
          <p:cNvPr id="10"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11" name="Objeto 10"/>
          <p:cNvGraphicFramePr>
            <a:graphicFrameLocks noChangeAspect="1"/>
          </p:cNvGraphicFramePr>
          <p:nvPr>
            <p:extLst>
              <p:ext uri="{D42A27DB-BD31-4B8C-83A1-F6EECF244321}">
                <p14:modId xmlns:p14="http://schemas.microsoft.com/office/powerpoint/2010/main" val="2151797130"/>
              </p:ext>
            </p:extLst>
          </p:nvPr>
        </p:nvGraphicFramePr>
        <p:xfrm>
          <a:off x="2841144" y="3835024"/>
          <a:ext cx="8255262" cy="544772"/>
        </p:xfrm>
        <a:graphic>
          <a:graphicData uri="http://schemas.openxmlformats.org/presentationml/2006/ole">
            <mc:AlternateContent xmlns:mc="http://schemas.openxmlformats.org/markup-compatibility/2006">
              <mc:Choice xmlns:v="urn:schemas-microsoft-com:vml" Requires="v">
                <p:oleObj spid="_x0000_s1051" r:id="rId3" imgW="2806700" imgH="215900" progId="Equation.3">
                  <p:embed/>
                </p:oleObj>
              </mc:Choice>
              <mc:Fallback>
                <p:oleObj r:id="rId3" imgW="2806700" imgH="2159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1144" y="3835024"/>
                        <a:ext cx="8255262" cy="544772"/>
                      </a:xfrm>
                      <a:prstGeom prst="rect">
                        <a:avLst/>
                      </a:prstGeom>
                      <a:noFill/>
                    </p:spPr>
                  </p:pic>
                </p:oleObj>
              </mc:Fallback>
            </mc:AlternateContent>
          </a:graphicData>
        </a:graphic>
      </p:graphicFrame>
      <p:sp>
        <p:nvSpPr>
          <p:cNvPr id="12" name="Rectangle 10"/>
          <p:cNvSpPr>
            <a:spLocks noChangeArrowheads="1"/>
          </p:cNvSpPr>
          <p:nvPr/>
        </p:nvSpPr>
        <p:spPr bwMode="auto">
          <a:xfrm>
            <a:off x="-197900" y="-114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mc:AlternateContent xmlns:mc="http://schemas.openxmlformats.org/markup-compatibility/2006" xmlns:a14="http://schemas.microsoft.com/office/drawing/2010/main">
        <mc:Choice Requires="a14">
          <p:sp>
            <p:nvSpPr>
              <p:cNvPr id="14" name="Rectángulo 13"/>
              <p:cNvSpPr/>
              <p:nvPr/>
            </p:nvSpPr>
            <p:spPr>
              <a:xfrm>
                <a:off x="2224584" y="4827534"/>
                <a:ext cx="7956645" cy="170181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CO" sz="2800" b="1" i="1" smtClean="0">
                          <a:solidFill>
                            <a:schemeClr val="accent1">
                              <a:lumMod val="75000"/>
                            </a:schemeClr>
                          </a:solidFill>
                          <a:latin typeface="Cambria Math" panose="02040503050406030204" pitchFamily="18" charset="0"/>
                        </a:rPr>
                        <m:t>𝑺</m:t>
                      </m:r>
                      <m:r>
                        <a:rPr lang="es-CO" sz="2800" b="0" i="0">
                          <a:solidFill>
                            <a:schemeClr val="accent1">
                              <a:lumMod val="75000"/>
                            </a:schemeClr>
                          </a:solidFill>
                          <a:latin typeface="Cambria Math" panose="02040503050406030204" pitchFamily="18" charset="0"/>
                        </a:rPr>
                        <m:t>=</m:t>
                      </m:r>
                      <m:d>
                        <m:dPr>
                          <m:ctrlPr>
                            <a:rPr lang="es-CO" sz="2800" b="0" i="1">
                              <a:solidFill>
                                <a:schemeClr val="accent1">
                                  <a:lumMod val="75000"/>
                                </a:schemeClr>
                              </a:solidFill>
                              <a:latin typeface="Cambria Math" panose="02040503050406030204" pitchFamily="18" charset="0"/>
                            </a:rPr>
                          </m:ctrlPr>
                        </m:dPr>
                        <m:e>
                          <m:eqArr>
                            <m:eqArrPr>
                              <m:ctrlPr>
                                <a:rPr lang="es-CO" sz="2800" b="0" i="1">
                                  <a:solidFill>
                                    <a:schemeClr val="accent1">
                                      <a:lumMod val="75000"/>
                                    </a:schemeClr>
                                  </a:solidFill>
                                  <a:latin typeface="Cambria Math" panose="02040503050406030204" pitchFamily="18" charset="0"/>
                                </a:rPr>
                              </m:ctrlPr>
                            </m:eqArrPr>
                            <m:e>
                              <m:r>
                                <a:rPr lang="es-CO" sz="2800" b="0" i="0">
                                  <a:solidFill>
                                    <a:schemeClr val="accent1">
                                      <a:lumMod val="75000"/>
                                    </a:schemeClr>
                                  </a:solidFill>
                                  <a:latin typeface="Cambria Math" panose="02040503050406030204" pitchFamily="18" charset="0"/>
                                </a:rPr>
                                <m:t>&amp;123, 132, 124, 142, 134, 143</m:t>
                              </m:r>
                            </m:e>
                            <m:e>
                              <m:r>
                                <a:rPr lang="es-CO" sz="2800" b="0" i="0">
                                  <a:solidFill>
                                    <a:schemeClr val="accent1">
                                      <a:lumMod val="75000"/>
                                    </a:schemeClr>
                                  </a:solidFill>
                                  <a:latin typeface="Cambria Math" panose="02040503050406030204" pitchFamily="18" charset="0"/>
                                </a:rPr>
                                <m:t>&amp;213, 231, 214, 241, 234, 243</m:t>
                              </m:r>
                            </m:e>
                            <m:e>
                              <m:r>
                                <a:rPr lang="es-CO" sz="2800" b="0" i="0">
                                  <a:solidFill>
                                    <a:schemeClr val="accent1">
                                      <a:lumMod val="75000"/>
                                    </a:schemeClr>
                                  </a:solidFill>
                                  <a:latin typeface="Cambria Math" panose="02040503050406030204" pitchFamily="18" charset="0"/>
                                </a:rPr>
                                <m:t>&amp;312, 321, 324, 342, 341, 314</m:t>
                              </m:r>
                            </m:e>
                            <m:e>
                              <m:r>
                                <a:rPr lang="es-CO" sz="2800" b="0" i="0">
                                  <a:solidFill>
                                    <a:schemeClr val="accent1">
                                      <a:lumMod val="75000"/>
                                    </a:schemeClr>
                                  </a:solidFill>
                                  <a:latin typeface="Cambria Math" panose="02040503050406030204" pitchFamily="18" charset="0"/>
                                </a:rPr>
                                <m:t>&amp;412, 421, 423, 432, 431, 413 </m:t>
                              </m:r>
                            </m:e>
                          </m:eqArr>
                        </m:e>
                      </m:d>
                    </m:oMath>
                  </m:oMathPara>
                </a14:m>
                <a:endParaRPr lang="es-CO" sz="2800" dirty="0"/>
              </a:p>
            </p:txBody>
          </p:sp>
        </mc:Choice>
        <mc:Fallback xmlns="">
          <p:sp>
            <p:nvSpPr>
              <p:cNvPr id="14" name="Rectángulo 13"/>
              <p:cNvSpPr>
                <a:spLocks noRot="1" noChangeAspect="1" noMove="1" noResize="1" noEditPoints="1" noAdjustHandles="1" noChangeArrowheads="1" noChangeShapeType="1" noTextEdit="1"/>
              </p:cNvSpPr>
              <p:nvPr/>
            </p:nvSpPr>
            <p:spPr>
              <a:xfrm>
                <a:off x="2224584" y="4827534"/>
                <a:ext cx="7956645" cy="1701813"/>
              </a:xfrm>
              <a:prstGeom prst="rect">
                <a:avLst/>
              </a:prstGeom>
              <a:blipFill rotWithShape="0">
                <a:blip r:embed="rId5"/>
                <a:stretch>
                  <a:fillRect/>
                </a:stretch>
              </a:blipFill>
            </p:spPr>
            <p:txBody>
              <a:bodyPr/>
              <a:lstStyle/>
              <a:p>
                <a:r>
                  <a:rPr lang="es-CO">
                    <a:noFill/>
                  </a:rPr>
                  <a:t> </a:t>
                </a:r>
              </a:p>
            </p:txBody>
          </p:sp>
        </mc:Fallback>
      </mc:AlternateContent>
    </p:spTree>
    <p:extLst>
      <p:ext uri="{BB962C8B-B14F-4D97-AF65-F5344CB8AC3E}">
        <p14:creationId xmlns:p14="http://schemas.microsoft.com/office/powerpoint/2010/main" val="346851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solidFill>
                  <a:srgbClr val="00B0F0"/>
                </a:solidFill>
              </a:rPr>
              <a:t>ESPACIO MUESTRAL Y PROBABILIDAD</a:t>
            </a:r>
            <a:br>
              <a:rPr lang="es-CO" b="1" dirty="0" smtClean="0">
                <a:solidFill>
                  <a:srgbClr val="00B0F0"/>
                </a:solidFill>
              </a:rPr>
            </a:br>
            <a:r>
              <a:rPr lang="es-CO" b="1" dirty="0" smtClean="0">
                <a:solidFill>
                  <a:srgbClr val="00B0F0"/>
                </a:solidFill>
              </a:rPr>
              <a:t>GUIA #14</a:t>
            </a:r>
            <a:endParaRPr lang="es-CO" b="1" dirty="0">
              <a:solidFill>
                <a:srgbClr val="00B0F0"/>
              </a:solidFill>
            </a:endParaRPr>
          </a:p>
        </p:txBody>
      </p:sp>
      <p:sp>
        <p:nvSpPr>
          <p:cNvPr id="3" name="Marcador de contenido 2"/>
          <p:cNvSpPr>
            <a:spLocks noGrp="1"/>
          </p:cNvSpPr>
          <p:nvPr>
            <p:ph idx="1"/>
          </p:nvPr>
        </p:nvSpPr>
        <p:spPr>
          <a:xfrm>
            <a:off x="1924335" y="2133599"/>
            <a:ext cx="9707272" cy="4226257"/>
          </a:xfrm>
        </p:spPr>
        <p:txBody>
          <a:bodyPr/>
          <a:lstStyle/>
          <a:p>
            <a:pPr algn="just"/>
            <a:r>
              <a:rPr lang="es-ES" b="1" dirty="0">
                <a:solidFill>
                  <a:schemeClr val="accent1">
                    <a:lumMod val="75000"/>
                  </a:schemeClr>
                </a:solidFill>
              </a:rPr>
              <a:t>Experimento aleatorio</a:t>
            </a:r>
            <a:r>
              <a:rPr lang="es-ES" dirty="0">
                <a:solidFill>
                  <a:schemeClr val="accent1">
                    <a:lumMod val="75000"/>
                  </a:schemeClr>
                </a:solidFill>
              </a:rPr>
              <a:t>: </a:t>
            </a:r>
            <a:r>
              <a:rPr lang="es-ES" dirty="0"/>
              <a:t>Un experimento aleatorio es aquel del que no podemos predecir su resultado, es decir, que depende de la suerte o azar</a:t>
            </a:r>
            <a:endParaRPr lang="es-CO" dirty="0"/>
          </a:p>
          <a:p>
            <a:pPr algn="just"/>
            <a:r>
              <a:rPr lang="es-CO" b="1" dirty="0">
                <a:solidFill>
                  <a:schemeClr val="accent1">
                    <a:lumMod val="75000"/>
                  </a:schemeClr>
                </a:solidFill>
              </a:rPr>
              <a:t>Espacio muestral: </a:t>
            </a:r>
            <a:r>
              <a:rPr lang="es-CO" dirty="0"/>
              <a:t>Es el conjunto que reúne todos los posibles resultados que se pueden tener en un experimento aleatorio. Se simboliza con la letra S.</a:t>
            </a:r>
          </a:p>
          <a:p>
            <a:pPr algn="just"/>
            <a:r>
              <a:rPr lang="es-ES" b="1" dirty="0">
                <a:solidFill>
                  <a:schemeClr val="accent1">
                    <a:lumMod val="75000"/>
                  </a:schemeClr>
                </a:solidFill>
              </a:rPr>
              <a:t>Evento o suceso</a:t>
            </a:r>
            <a:r>
              <a:rPr lang="es-ES" dirty="0" smtClean="0">
                <a:solidFill>
                  <a:schemeClr val="accent1">
                    <a:lumMod val="75000"/>
                  </a:schemeClr>
                </a:solidFill>
              </a:rPr>
              <a:t>:</a:t>
            </a:r>
          </a:p>
          <a:p>
            <a:pPr marL="0" indent="0" algn="just">
              <a:buNone/>
            </a:pPr>
            <a:r>
              <a:rPr lang="es-ES" dirty="0" smtClean="0">
                <a:solidFill>
                  <a:schemeClr val="tx1"/>
                </a:solidFill>
              </a:rPr>
              <a:t>Un</a:t>
            </a:r>
            <a:r>
              <a:rPr lang="es-ES" dirty="0">
                <a:solidFill>
                  <a:schemeClr val="tx1"/>
                </a:solidFill>
              </a:rPr>
              <a:t> evento o suceso aleatorio, probabilístico o estadístico es un subconjunto de </a:t>
            </a:r>
            <a:r>
              <a:rPr lang="es-ES" dirty="0" smtClean="0">
                <a:solidFill>
                  <a:schemeClr val="tx1"/>
                </a:solidFill>
              </a:rPr>
              <a:t>un espacio muestral</a:t>
            </a:r>
            <a:r>
              <a:rPr lang="es-ES" u="sng" dirty="0" smtClean="0">
                <a:solidFill>
                  <a:schemeClr val="tx1"/>
                </a:solidFill>
              </a:rPr>
              <a:t>, </a:t>
            </a:r>
            <a:r>
              <a:rPr lang="es-ES" dirty="0">
                <a:solidFill>
                  <a:schemeClr val="tx1"/>
                </a:solidFill>
              </a:rPr>
              <a:t>es decir, un conjunto de posibles </a:t>
            </a:r>
            <a:r>
              <a:rPr lang="es-ES" dirty="0" smtClean="0">
                <a:solidFill>
                  <a:schemeClr val="tx1"/>
                </a:solidFill>
              </a:rPr>
              <a:t>resultados</a:t>
            </a:r>
            <a:r>
              <a:rPr lang="es-ES" dirty="0">
                <a:solidFill>
                  <a:schemeClr val="tx1"/>
                </a:solidFill>
              </a:rPr>
              <a:t> que se pueden dar en </a:t>
            </a:r>
            <a:r>
              <a:rPr lang="es-ES" dirty="0" smtClean="0">
                <a:solidFill>
                  <a:schemeClr val="tx1"/>
                </a:solidFill>
              </a:rPr>
              <a:t>un experimento aleatorio. </a:t>
            </a:r>
          </a:p>
          <a:p>
            <a:pPr marL="0" indent="0" algn="just">
              <a:buNone/>
            </a:pPr>
            <a:r>
              <a:rPr lang="es-ES" dirty="0" smtClean="0">
                <a:solidFill>
                  <a:schemeClr val="tx1"/>
                </a:solidFill>
              </a:rPr>
              <a:t>Son </a:t>
            </a:r>
            <a:r>
              <a:rPr lang="es-ES" dirty="0">
                <a:solidFill>
                  <a:schemeClr val="tx1"/>
                </a:solidFill>
              </a:rPr>
              <a:t>aquellos hechos en los que no se sabe con certeza lo que va a suceder, dependen del </a:t>
            </a:r>
            <a:r>
              <a:rPr lang="es-ES" dirty="0" smtClean="0">
                <a:solidFill>
                  <a:schemeClr val="tx1"/>
                </a:solidFill>
              </a:rPr>
              <a:t>azar</a:t>
            </a:r>
            <a:r>
              <a:rPr lang="es-ES" dirty="0">
                <a:solidFill>
                  <a:schemeClr val="tx1"/>
                </a:solidFill>
              </a:rPr>
              <a:t> y no se puede determinar sus resultados aun repitiéndolo en varias ocasiones.</a:t>
            </a:r>
            <a:endParaRPr lang="es-CO" dirty="0">
              <a:solidFill>
                <a:schemeClr val="tx1"/>
              </a:solidFill>
            </a:endParaRPr>
          </a:p>
          <a:p>
            <a:pPr marL="0" indent="0">
              <a:buNone/>
            </a:pPr>
            <a:endParaRPr lang="es-CO" dirty="0"/>
          </a:p>
        </p:txBody>
      </p:sp>
    </p:spTree>
    <p:extLst>
      <p:ext uri="{BB962C8B-B14F-4D97-AF65-F5344CB8AC3E}">
        <p14:creationId xmlns:p14="http://schemas.microsoft.com/office/powerpoint/2010/main" val="411020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733266" y="2019300"/>
                <a:ext cx="9573446" cy="3777622"/>
              </a:xfrm>
            </p:spPr>
            <p:txBody>
              <a:bodyPr>
                <a:normAutofit/>
              </a:bodyPr>
              <a:lstStyle/>
              <a:p>
                <a:pPr marL="0" indent="0" algn="just">
                  <a:buNone/>
                </a:pPr>
                <a:r>
                  <a:rPr lang="es-ES" sz="2400" dirty="0" smtClean="0">
                    <a:solidFill>
                      <a:schemeClr val="accent1">
                        <a:lumMod val="75000"/>
                      </a:schemeClr>
                    </a:solidFill>
                  </a:rPr>
                  <a:t>Construye </a:t>
                </a:r>
                <a:r>
                  <a:rPr lang="es-ES" sz="2400" dirty="0">
                    <a:solidFill>
                      <a:schemeClr val="accent1">
                        <a:lumMod val="75000"/>
                      </a:schemeClr>
                    </a:solidFill>
                  </a:rPr>
                  <a:t>el espacio muestral al lanzar tres monedas distintas a la </a:t>
                </a:r>
                <a:r>
                  <a:rPr lang="es-ES" sz="2400" dirty="0" smtClean="0">
                    <a:solidFill>
                      <a:schemeClr val="accent1">
                        <a:lumMod val="75000"/>
                      </a:schemeClr>
                    </a:solidFill>
                  </a:rPr>
                  <a:t>vez</a:t>
                </a:r>
                <a:r>
                  <a:rPr lang="es-ES" sz="2400" dirty="0">
                    <a:solidFill>
                      <a:schemeClr val="accent1">
                        <a:lumMod val="75000"/>
                      </a:schemeClr>
                    </a:solidFill>
                  </a:rPr>
                  <a:t> </a:t>
                </a:r>
                <a:r>
                  <a:rPr lang="es-ES" sz="2400" dirty="0" smtClean="0">
                    <a:solidFill>
                      <a:schemeClr val="accent1">
                        <a:lumMod val="75000"/>
                      </a:schemeClr>
                    </a:solidFill>
                  </a:rPr>
                  <a:t>o tres monedas al mismo tiempo.</a:t>
                </a:r>
                <a:endParaRPr lang="es-CO" sz="2400" dirty="0" smtClean="0">
                  <a:solidFill>
                    <a:schemeClr val="accent1">
                      <a:lumMod val="75000"/>
                    </a:schemeClr>
                  </a:solidFill>
                </a:endParaRPr>
              </a:p>
              <a:p>
                <a:pPr marL="0" indent="0" algn="just">
                  <a:buNone/>
                </a:pPr>
                <a:endParaRPr lang="es-CO" sz="2400" dirty="0" smtClean="0">
                  <a:solidFill>
                    <a:schemeClr val="accent1">
                      <a:lumMod val="75000"/>
                    </a:schemeClr>
                  </a:solidFill>
                </a:endParaRPr>
              </a:p>
              <a:p>
                <a:pPr marL="0" indent="0" algn="just">
                  <a:buNone/>
                </a:pPr>
                <a14:m>
                  <m:oMathPara xmlns:m="http://schemas.openxmlformats.org/officeDocument/2006/math">
                    <m:oMathParaPr>
                      <m:jc m:val="centerGroup"/>
                    </m:oMathParaPr>
                    <m:oMath xmlns:m="http://schemas.openxmlformats.org/officeDocument/2006/math">
                      <m:r>
                        <a:rPr lang="es-ES" sz="4800" i="1" smtClean="0">
                          <a:solidFill>
                            <a:schemeClr val="accent1">
                              <a:lumMod val="75000"/>
                            </a:schemeClr>
                          </a:solidFill>
                          <a:latin typeface="Cambria Math" panose="02040503050406030204" pitchFamily="18" charset="0"/>
                        </a:rPr>
                        <m:t>𝑆</m:t>
                      </m:r>
                      <m:r>
                        <a:rPr lang="es-ES" sz="4800" i="1" smtClean="0">
                          <a:solidFill>
                            <a:schemeClr val="accent1">
                              <a:lumMod val="75000"/>
                            </a:schemeClr>
                          </a:solidFill>
                          <a:latin typeface="Cambria Math" panose="02040503050406030204" pitchFamily="18" charset="0"/>
                        </a:rPr>
                        <m:t>=</m:t>
                      </m:r>
                      <m:d>
                        <m:dPr>
                          <m:ctrlPr>
                            <a:rPr lang="es-CO" sz="4800" i="1">
                              <a:solidFill>
                                <a:schemeClr val="accent1">
                                  <a:lumMod val="75000"/>
                                </a:schemeClr>
                              </a:solidFill>
                              <a:latin typeface="Cambria Math" panose="02040503050406030204" pitchFamily="18" charset="0"/>
                            </a:rPr>
                          </m:ctrlPr>
                        </m:dPr>
                        <m:e>
                          <m:eqArr>
                            <m:eqArrPr>
                              <m:ctrlPr>
                                <a:rPr lang="es-CO" sz="4800" i="1">
                                  <a:solidFill>
                                    <a:schemeClr val="accent1">
                                      <a:lumMod val="75000"/>
                                    </a:schemeClr>
                                  </a:solidFill>
                                  <a:latin typeface="Cambria Math" panose="02040503050406030204" pitchFamily="18" charset="0"/>
                                </a:rPr>
                              </m:ctrlPr>
                            </m:eqArrPr>
                            <m:e>
                              <m:r>
                                <a:rPr lang="es-ES" sz="4800" i="1">
                                  <a:solidFill>
                                    <a:schemeClr val="accent1">
                                      <a:lumMod val="75000"/>
                                    </a:schemeClr>
                                  </a:solidFill>
                                  <a:latin typeface="Cambria Math" panose="02040503050406030204" pitchFamily="18" charset="0"/>
                                </a:rPr>
                                <m:t>𝑐𝑐𝑐</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𝑐𝑐𝑠</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𝑐𝑠𝑐</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𝑐𝑠𝑠</m:t>
                              </m:r>
                            </m:e>
                            <m:e>
                              <m:r>
                                <a:rPr lang="es-ES" sz="4800" i="1">
                                  <a:solidFill>
                                    <a:schemeClr val="accent1">
                                      <a:lumMod val="75000"/>
                                    </a:schemeClr>
                                  </a:solidFill>
                                  <a:latin typeface="Cambria Math" panose="02040503050406030204" pitchFamily="18" charset="0"/>
                                </a:rPr>
                                <m:t>𝑠𝑠𝑠</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𝑠𝑠𝑐</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𝑠𝑐𝑠</m:t>
                              </m:r>
                              <m:r>
                                <a:rPr lang="es-ES" sz="4800" i="1">
                                  <a:solidFill>
                                    <a:schemeClr val="accent1">
                                      <a:lumMod val="75000"/>
                                    </a:schemeClr>
                                  </a:solidFill>
                                  <a:latin typeface="Cambria Math" panose="02040503050406030204" pitchFamily="18" charset="0"/>
                                </a:rPr>
                                <m:t>. </m:t>
                              </m:r>
                              <m:r>
                                <a:rPr lang="es-ES" sz="4800" i="1">
                                  <a:solidFill>
                                    <a:schemeClr val="accent1">
                                      <a:lumMod val="75000"/>
                                    </a:schemeClr>
                                  </a:solidFill>
                                  <a:latin typeface="Cambria Math" panose="02040503050406030204" pitchFamily="18" charset="0"/>
                                </a:rPr>
                                <m:t>𝑠𝑐𝑐</m:t>
                              </m:r>
                            </m:e>
                          </m:eqArr>
                        </m:e>
                      </m:d>
                    </m:oMath>
                  </m:oMathPara>
                </a14:m>
                <a:endParaRPr lang="es-CO" sz="4800" dirty="0">
                  <a:solidFill>
                    <a:schemeClr val="accent1">
                      <a:lumMod val="75000"/>
                    </a:schemeClr>
                  </a:solidFill>
                </a:endParaRP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733266" y="2019300"/>
                <a:ext cx="9573446" cy="3777622"/>
              </a:xfrm>
              <a:blipFill rotWithShape="0">
                <a:blip r:embed="rId2"/>
                <a:stretch>
                  <a:fillRect l="-955" t="-1290" r="-955"/>
                </a:stretch>
              </a:blipFill>
            </p:spPr>
            <p:txBody>
              <a:bodyPr/>
              <a:lstStyle/>
              <a:p>
                <a:r>
                  <a:rPr lang="es-CO">
                    <a:noFill/>
                  </a:rPr>
                  <a:t> </a:t>
                </a:r>
              </a:p>
            </p:txBody>
          </p:sp>
        </mc:Fallback>
      </mc:AlternateContent>
      <p:sp>
        <p:nvSpPr>
          <p:cNvPr id="10" name="Rectangle 8"/>
          <p:cNvSpPr>
            <a:spLocks noChangeArrowheads="1"/>
          </p:cNvSpPr>
          <p:nvPr/>
        </p:nvSpPr>
        <p:spPr bwMode="auto">
          <a:xfrm>
            <a:off x="0" y="1603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2" name="Rectangle 10"/>
          <p:cNvSpPr>
            <a:spLocks noChangeArrowheads="1"/>
          </p:cNvSpPr>
          <p:nvPr/>
        </p:nvSpPr>
        <p:spPr bwMode="auto">
          <a:xfrm>
            <a:off x="-197900" y="-114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AutoShape 4" descr="ayuda | xrgv"/>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Tree>
    <p:extLst>
      <p:ext uri="{BB962C8B-B14F-4D97-AF65-F5344CB8AC3E}">
        <p14:creationId xmlns:p14="http://schemas.microsoft.com/office/powerpoint/2010/main" val="350639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fontScale="92500" lnSpcReduction="20000"/>
              </a:bodyPr>
              <a:lstStyle/>
              <a:p>
                <a:pPr marL="0" indent="0" algn="ctr">
                  <a:buNone/>
                </a:pPr>
                <a:r>
                  <a:rPr lang="es-CO" sz="2400" b="1" dirty="0" smtClean="0">
                    <a:solidFill>
                      <a:srgbClr val="FF0000"/>
                    </a:solidFill>
                  </a:rPr>
                  <a:t>PROBABILIDAD</a:t>
                </a:r>
              </a:p>
              <a:p>
                <a:pPr marL="0" indent="0" algn="just">
                  <a:buNone/>
                </a:pPr>
                <a:r>
                  <a:rPr lang="es-CO" sz="2400" dirty="0" smtClean="0">
                    <a:solidFill>
                      <a:schemeClr val="accent1">
                        <a:lumMod val="75000"/>
                      </a:schemeClr>
                    </a:solidFill>
                  </a:rPr>
                  <a:t>Estudia </a:t>
                </a:r>
                <a:r>
                  <a:rPr lang="es-CO" sz="2400" dirty="0">
                    <a:solidFill>
                      <a:schemeClr val="accent1">
                        <a:lumMod val="75000"/>
                      </a:schemeClr>
                    </a:solidFill>
                  </a:rPr>
                  <a:t>experimentos en donde se esperan varios resultados que por lo general se expresa en porcentajes. La probabilidad es un valor que se calcula sobre la ocurrencia de un evento. </a:t>
                </a:r>
                <a:endParaRPr lang="es-CO" sz="2400" dirty="0" smtClean="0">
                  <a:solidFill>
                    <a:schemeClr val="accent1">
                      <a:lumMod val="75000"/>
                    </a:schemeClr>
                  </a:solidFill>
                </a:endParaRPr>
              </a:p>
              <a:p>
                <a:pPr marL="0" indent="0" algn="just">
                  <a:buNone/>
                </a:pPr>
                <a:r>
                  <a:rPr lang="es-CO" sz="2400" dirty="0" smtClean="0">
                    <a:solidFill>
                      <a:schemeClr val="accent1">
                        <a:lumMod val="75000"/>
                      </a:schemeClr>
                    </a:solidFill>
                  </a:rPr>
                  <a:t>La </a:t>
                </a:r>
                <a:r>
                  <a:rPr lang="es-CO" sz="2400" dirty="0">
                    <a:solidFill>
                      <a:schemeClr val="accent1">
                        <a:lumMod val="75000"/>
                      </a:schemeClr>
                    </a:solidFill>
                  </a:rPr>
                  <a:t>probabilidad de una medida se obtiene al comparar el número de elementos del evento con el número de elementos del espacio muestral. La ecuación que se utiliza para calcular la probabilidad es la siguiente</a:t>
                </a:r>
                <a:r>
                  <a:rPr lang="es-CO" sz="2400" dirty="0" smtClean="0">
                    <a:solidFill>
                      <a:schemeClr val="accent1">
                        <a:lumMod val="75000"/>
                      </a:schemeClr>
                    </a:solidFill>
                  </a:rPr>
                  <a:t>:</a:t>
                </a:r>
              </a:p>
              <a:p>
                <a:pPr marL="0" indent="0" algn="just">
                  <a:buNone/>
                </a:pPr>
                <a:endParaRPr lang="es-CO" sz="2400" dirty="0">
                  <a:solidFill>
                    <a:schemeClr val="accent1">
                      <a:lumMod val="75000"/>
                    </a:schemeClr>
                  </a:solidFill>
                </a:endParaRPr>
              </a:p>
              <a:p>
                <a:pPr marL="0" indent="0">
                  <a:buNone/>
                </a:pPr>
                <a14:m>
                  <m:oMathPara xmlns:m="http://schemas.openxmlformats.org/officeDocument/2006/math">
                    <m:oMathParaPr>
                      <m:jc m:val="center"/>
                    </m:oMathParaPr>
                    <m:oMath xmlns:m="http://schemas.openxmlformats.org/officeDocument/2006/math">
                      <m:r>
                        <a:rPr lang="es-CO" sz="2800" i="1" smtClean="0">
                          <a:solidFill>
                            <a:schemeClr val="accent1">
                              <a:lumMod val="75000"/>
                            </a:schemeClr>
                          </a:solidFill>
                          <a:latin typeface="Cambria Math" panose="02040503050406030204" pitchFamily="18" charset="0"/>
                        </a:rPr>
                        <m:t>𝑃</m:t>
                      </m:r>
                      <m:d>
                        <m:dPr>
                          <m:ctrlPr>
                            <a:rPr lang="es-CO" sz="2800" i="1">
                              <a:solidFill>
                                <a:schemeClr val="accent1">
                                  <a:lumMod val="75000"/>
                                </a:schemeClr>
                              </a:solidFill>
                              <a:latin typeface="Cambria Math" panose="02040503050406030204" pitchFamily="18" charset="0"/>
                            </a:rPr>
                          </m:ctrlPr>
                        </m:dPr>
                        <m:e>
                          <m:r>
                            <a:rPr lang="es-CO" sz="2800" i="1">
                              <a:solidFill>
                                <a:schemeClr val="accent1">
                                  <a:lumMod val="75000"/>
                                </a:schemeClr>
                              </a:solidFill>
                              <a:latin typeface="Cambria Math" panose="02040503050406030204" pitchFamily="18" charset="0"/>
                            </a:rPr>
                            <m:t>𝑥</m:t>
                          </m:r>
                        </m:e>
                      </m:d>
                      <m:r>
                        <a:rPr lang="es-CO" sz="2800" i="1">
                          <a:solidFill>
                            <a:schemeClr val="accent1">
                              <a:lumMod val="75000"/>
                            </a:schemeClr>
                          </a:solidFill>
                          <a:latin typeface="Cambria Math" panose="02040503050406030204" pitchFamily="18" charset="0"/>
                        </a:rPr>
                        <m:t>=</m:t>
                      </m:r>
                      <m:f>
                        <m:fPr>
                          <m:ctrlPr>
                            <a:rPr lang="es-CO" sz="2800" i="1">
                              <a:solidFill>
                                <a:schemeClr val="accent1">
                                  <a:lumMod val="75000"/>
                                </a:schemeClr>
                              </a:solidFill>
                              <a:latin typeface="Cambria Math" panose="02040503050406030204" pitchFamily="18" charset="0"/>
                            </a:rPr>
                          </m:ctrlPr>
                        </m:fPr>
                        <m:num>
                          <m:r>
                            <a:rPr lang="es-CO" sz="2800" i="1">
                              <a:solidFill>
                                <a:schemeClr val="accent1">
                                  <a:lumMod val="75000"/>
                                </a:schemeClr>
                              </a:solidFill>
                              <a:latin typeface="Cambria Math" panose="02040503050406030204" pitchFamily="18" charset="0"/>
                            </a:rPr>
                            <m:t>𝑓</m:t>
                          </m:r>
                        </m:num>
                        <m:den>
                          <m:r>
                            <a:rPr lang="es-CO" sz="2800" i="1">
                              <a:solidFill>
                                <a:schemeClr val="accent1">
                                  <a:lumMod val="75000"/>
                                </a:schemeClr>
                              </a:solidFill>
                              <a:latin typeface="Cambria Math" panose="02040503050406030204" pitchFamily="18" charset="0"/>
                            </a:rPr>
                            <m:t>𝑆</m:t>
                          </m:r>
                        </m:den>
                      </m:f>
                      <m:r>
                        <a:rPr lang="es-CO" sz="2800" i="1">
                          <a:solidFill>
                            <a:schemeClr val="accent1">
                              <a:lumMod val="75000"/>
                            </a:schemeClr>
                          </a:solidFill>
                          <a:latin typeface="Cambria Math" panose="02040503050406030204" pitchFamily="18" charset="0"/>
                        </a:rPr>
                        <m:t>=</m:t>
                      </m:r>
                      <m:f>
                        <m:fPr>
                          <m:ctrlPr>
                            <a:rPr lang="es-CO" sz="2800" i="1">
                              <a:solidFill>
                                <a:schemeClr val="accent1">
                                  <a:lumMod val="75000"/>
                                </a:schemeClr>
                              </a:solidFill>
                              <a:latin typeface="Cambria Math" panose="02040503050406030204" pitchFamily="18" charset="0"/>
                            </a:rPr>
                          </m:ctrlPr>
                        </m:fPr>
                        <m:num>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𝑑𝑒</m:t>
                          </m:r>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𝑐𝑎𝑠𝑜𝑠</m:t>
                          </m:r>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𝑓𝑎𝑣𝑜𝑟𝑎𝑏𝑙𝑒𝑠</m:t>
                          </m:r>
                        </m:num>
                        <m:den>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𝑑𝑒</m:t>
                          </m:r>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𝑐𝑎𝑠𝑜𝑠</m:t>
                          </m:r>
                          <m:r>
                            <a:rPr lang="es-CO" sz="2800" i="1">
                              <a:solidFill>
                                <a:schemeClr val="accent1">
                                  <a:lumMod val="75000"/>
                                </a:schemeClr>
                              </a:solidFill>
                              <a:latin typeface="Cambria Math" panose="02040503050406030204" pitchFamily="18" charset="0"/>
                            </a:rPr>
                            <m:t> </m:t>
                          </m:r>
                          <m:r>
                            <a:rPr lang="es-CO" sz="2800" i="1">
                              <a:solidFill>
                                <a:schemeClr val="accent1">
                                  <a:lumMod val="75000"/>
                                </a:schemeClr>
                              </a:solidFill>
                              <a:latin typeface="Cambria Math" panose="02040503050406030204" pitchFamily="18" charset="0"/>
                            </a:rPr>
                            <m:t>𝑝𝑜𝑠𝑖𝑏𝑙𝑒𝑠</m:t>
                          </m:r>
                        </m:den>
                      </m:f>
                    </m:oMath>
                  </m:oMathPara>
                </a14:m>
                <a:endParaRPr lang="es-CO" sz="28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889" t="-2903" r="-889"/>
                </a:stretch>
              </a:blipFill>
            </p:spPr>
            <p:txBody>
              <a:bodyPr/>
              <a:lstStyle/>
              <a:p>
                <a:r>
                  <a:rPr lang="es-CO">
                    <a:noFill/>
                  </a:rPr>
                  <a:t> </a:t>
                </a:r>
              </a:p>
            </p:txBody>
          </p:sp>
        </mc:Fallback>
      </mc:AlternateContent>
    </p:spTree>
    <p:extLst>
      <p:ext uri="{BB962C8B-B14F-4D97-AF65-F5344CB8AC3E}">
        <p14:creationId xmlns:p14="http://schemas.microsoft.com/office/powerpoint/2010/main" val="26731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lstStyle/>
              <a:p>
                <a:r>
                  <a:rPr lang="es-CO" sz="2400" dirty="0" smtClean="0">
                    <a:solidFill>
                      <a:schemeClr val="accent1">
                        <a:lumMod val="75000"/>
                      </a:schemeClr>
                    </a:solidFill>
                  </a:rPr>
                  <a:t>a. ¿Cuál es la probabilidad de que al lanzar este dado el resultado sea un número par? </a:t>
                </a:r>
              </a:p>
              <a:p>
                <a:pPr marL="0" indent="0">
                  <a:buNone/>
                </a:pPr>
                <a14:m>
                  <m:oMath xmlns:m="http://schemas.openxmlformats.org/officeDocument/2006/math">
                    <m:r>
                      <a:rPr lang="es-CO" sz="2400" i="1">
                        <a:solidFill>
                          <a:schemeClr val="accent1">
                            <a:lumMod val="75000"/>
                          </a:schemeClr>
                        </a:solidFill>
                        <a:latin typeface="Cambria Math" panose="02040503050406030204" pitchFamily="18" charset="0"/>
                      </a:rPr>
                      <m:t>𝑆</m:t>
                    </m:r>
                    <m:r>
                      <a:rPr lang="es-CO" sz="2400" i="1">
                        <a:solidFill>
                          <a:schemeClr val="accent1">
                            <a:lumMod val="75000"/>
                          </a:schemeClr>
                        </a:solidFill>
                        <a:latin typeface="Cambria Math" panose="02040503050406030204" pitchFamily="18" charset="0"/>
                      </a:rPr>
                      <m:t>=</m:t>
                    </m:r>
                    <m:d>
                      <m:dPr>
                        <m:begChr m:val="{"/>
                        <m:endChr m:val="}"/>
                        <m:ctrlPr>
                          <a:rPr lang="es-CO" sz="2400" i="1">
                            <a:solidFill>
                              <a:schemeClr val="accent1">
                                <a:lumMod val="75000"/>
                              </a:schemeClr>
                            </a:solidFill>
                            <a:latin typeface="Cambria Math" panose="02040503050406030204" pitchFamily="18" charset="0"/>
                          </a:rPr>
                        </m:ctrlPr>
                      </m:dPr>
                      <m:e>
                        <m:r>
                          <a:rPr lang="es-CO" sz="2400" i="1">
                            <a:solidFill>
                              <a:schemeClr val="accent1">
                                <a:lumMod val="75000"/>
                              </a:schemeClr>
                            </a:solidFill>
                            <a:latin typeface="Cambria Math" panose="02040503050406030204" pitchFamily="18" charset="0"/>
                          </a:rPr>
                          <m:t>1, 2, 3, 4, 5, 6</m:t>
                        </m:r>
                      </m:e>
                    </m:d>
                  </m:oMath>
                </a14:m>
                <a:r>
                  <a:rPr lang="es-CO" sz="2400" dirty="0">
                    <a:solidFill>
                      <a:schemeClr val="accent1">
                        <a:lumMod val="75000"/>
                      </a:schemeClr>
                    </a:solidFill>
                  </a:rPr>
                  <a:t> </a:t>
                </a:r>
                <a14:m>
                  <m:oMath xmlns:m="http://schemas.openxmlformats.org/officeDocument/2006/math">
                    <m:r>
                      <a:rPr lang="es-CO" sz="2400" i="1">
                        <a:solidFill>
                          <a:schemeClr val="accent1">
                            <a:lumMod val="75000"/>
                          </a:schemeClr>
                        </a:solidFill>
                        <a:latin typeface="Cambria Math" panose="02040503050406030204" pitchFamily="18" charset="0"/>
                      </a:rPr>
                      <m:t>𝑓</m:t>
                    </m:r>
                    <m:r>
                      <a:rPr lang="es-CO" sz="2400" i="1">
                        <a:solidFill>
                          <a:schemeClr val="accent1">
                            <a:lumMod val="75000"/>
                          </a:schemeClr>
                        </a:solidFill>
                        <a:latin typeface="Cambria Math" panose="02040503050406030204" pitchFamily="18" charset="0"/>
                      </a:rPr>
                      <m:t>=</m:t>
                    </m:r>
                    <m:d>
                      <m:dPr>
                        <m:begChr m:val="{"/>
                        <m:endChr m:val="}"/>
                        <m:ctrlPr>
                          <a:rPr lang="es-CO" sz="2400" i="1">
                            <a:solidFill>
                              <a:schemeClr val="accent1">
                                <a:lumMod val="75000"/>
                              </a:schemeClr>
                            </a:solidFill>
                            <a:latin typeface="Cambria Math" panose="02040503050406030204" pitchFamily="18" charset="0"/>
                          </a:rPr>
                        </m:ctrlPr>
                      </m:dPr>
                      <m:e>
                        <m:r>
                          <a:rPr lang="es-CO" sz="2400" i="1">
                            <a:solidFill>
                              <a:schemeClr val="accent1">
                                <a:lumMod val="75000"/>
                              </a:schemeClr>
                            </a:solidFill>
                            <a:latin typeface="Cambria Math" panose="02040503050406030204" pitchFamily="18" charset="0"/>
                          </a:rPr>
                          <m:t>2, 4, 6</m:t>
                        </m:r>
                      </m:e>
                    </m:d>
                  </m:oMath>
                </a14:m>
                <a:endParaRPr lang="es-CO" sz="2400" dirty="0">
                  <a:solidFill>
                    <a:schemeClr val="accent1">
                      <a:lumMod val="75000"/>
                    </a:schemeClr>
                  </a:solidFill>
                </a:endParaRPr>
              </a:p>
              <a:p>
                <a:pPr marL="0" indent="0">
                  <a:buNone/>
                </a:pPr>
                <a14:m>
                  <m:oMathPara xmlns:m="http://schemas.openxmlformats.org/officeDocument/2006/math">
                    <m:oMathParaPr>
                      <m:jc m:val="centerGroup"/>
                    </m:oMathParaPr>
                    <m:oMath xmlns:m="http://schemas.openxmlformats.org/officeDocument/2006/math">
                      <m:sSub>
                        <m:sSubPr>
                          <m:ctrlPr>
                            <a:rPr lang="es-CO" sz="2400" i="1">
                              <a:solidFill>
                                <a:schemeClr val="accent1">
                                  <a:lumMod val="75000"/>
                                </a:schemeClr>
                              </a:solidFill>
                              <a:latin typeface="Cambria Math" panose="02040503050406030204" pitchFamily="18" charset="0"/>
                            </a:rPr>
                          </m:ctrlPr>
                        </m:sSubPr>
                        <m:e>
                          <m:r>
                            <a:rPr lang="es-CO" sz="2400" i="1">
                              <a:solidFill>
                                <a:schemeClr val="accent1">
                                  <a:lumMod val="75000"/>
                                </a:schemeClr>
                              </a:solidFill>
                              <a:latin typeface="Cambria Math" panose="02040503050406030204" pitchFamily="18" charset="0"/>
                            </a:rPr>
                            <m:t>𝑃</m:t>
                          </m:r>
                        </m:e>
                        <m:sub>
                          <m:d>
                            <m:dPr>
                              <m:ctrlPr>
                                <a:rPr lang="es-CO" sz="2400" i="1">
                                  <a:solidFill>
                                    <a:schemeClr val="accent1">
                                      <a:lumMod val="75000"/>
                                    </a:schemeClr>
                                  </a:solidFill>
                                  <a:latin typeface="Cambria Math" panose="02040503050406030204" pitchFamily="18" charset="0"/>
                                </a:rPr>
                              </m:ctrlPr>
                            </m:dPr>
                            <m:e>
                              <m:r>
                                <a:rPr lang="es-CO" sz="2400" i="1">
                                  <a:solidFill>
                                    <a:schemeClr val="accent1">
                                      <a:lumMod val="75000"/>
                                    </a:schemeClr>
                                  </a:solidFill>
                                  <a:latin typeface="Cambria Math" panose="02040503050406030204" pitchFamily="18" charset="0"/>
                                </a:rPr>
                                <m:t>𝑋</m:t>
                              </m:r>
                            </m:e>
                          </m:d>
                        </m:sub>
                      </m:sSub>
                      <m:r>
                        <a:rPr lang="es-CO" sz="2400" i="1">
                          <a:solidFill>
                            <a:schemeClr val="accent1">
                              <a:lumMod val="75000"/>
                            </a:schemeClr>
                          </a:solidFill>
                          <a:latin typeface="Cambria Math" panose="02040503050406030204" pitchFamily="18" charset="0"/>
                        </a:rPr>
                        <m:t>=</m:t>
                      </m:r>
                      <m:f>
                        <m:fPr>
                          <m:ctrlPr>
                            <a:rPr lang="es-CO" sz="2400" i="1">
                              <a:solidFill>
                                <a:schemeClr val="accent1">
                                  <a:lumMod val="75000"/>
                                </a:schemeClr>
                              </a:solidFill>
                              <a:latin typeface="Cambria Math" panose="02040503050406030204" pitchFamily="18" charset="0"/>
                            </a:rPr>
                          </m:ctrlPr>
                        </m:fPr>
                        <m:num>
                          <m:r>
                            <a:rPr lang="es-CO" sz="2400" i="1">
                              <a:solidFill>
                                <a:schemeClr val="accent1">
                                  <a:lumMod val="75000"/>
                                </a:schemeClr>
                              </a:solidFill>
                              <a:latin typeface="Cambria Math" panose="02040503050406030204" pitchFamily="18" charset="0"/>
                            </a:rPr>
                            <m:t>3</m:t>
                          </m:r>
                        </m:num>
                        <m:den>
                          <m:r>
                            <a:rPr lang="es-CO" sz="2400" i="1">
                              <a:solidFill>
                                <a:schemeClr val="accent1">
                                  <a:lumMod val="75000"/>
                                </a:schemeClr>
                              </a:solidFill>
                              <a:latin typeface="Cambria Math" panose="02040503050406030204" pitchFamily="18" charset="0"/>
                            </a:rPr>
                            <m:t>6</m:t>
                          </m:r>
                        </m:den>
                      </m:f>
                      <m:r>
                        <a:rPr lang="es-CO" sz="2400" i="1">
                          <a:solidFill>
                            <a:schemeClr val="accent1">
                              <a:lumMod val="75000"/>
                            </a:schemeClr>
                          </a:solidFill>
                          <a:latin typeface="Cambria Math" panose="02040503050406030204" pitchFamily="18" charset="0"/>
                        </a:rPr>
                        <m:t>×100%=50%</m:t>
                      </m:r>
                    </m:oMath>
                  </m:oMathPara>
                </a14:m>
                <a:endParaRPr lang="es-CO" sz="2400" dirty="0">
                  <a:solidFill>
                    <a:schemeClr val="accent1">
                      <a:lumMod val="75000"/>
                    </a:schemeClr>
                  </a:solidFill>
                </a:endParaRPr>
              </a:p>
              <a:p>
                <a:r>
                  <a:rPr lang="es-CO" sz="2400" dirty="0">
                    <a:solidFill>
                      <a:schemeClr val="accent1">
                        <a:lumMod val="75000"/>
                      </a:schemeClr>
                    </a:solidFill>
                  </a:rPr>
                  <a:t>b. ¿Cuál es la probabilidad de que el resultado sea 5? </a:t>
                </a:r>
              </a:p>
              <a:p>
                <a:pPr marL="0" indent="0">
                  <a:buNone/>
                </a:pPr>
                <a14:m>
                  <m:oMathPara xmlns:m="http://schemas.openxmlformats.org/officeDocument/2006/math">
                    <m:oMathParaPr>
                      <m:jc m:val="left"/>
                    </m:oMathParaPr>
                    <m:oMath xmlns:m="http://schemas.openxmlformats.org/officeDocument/2006/math">
                      <m:r>
                        <a:rPr lang="es-CO" sz="2400" i="1">
                          <a:solidFill>
                            <a:schemeClr val="accent1">
                              <a:lumMod val="75000"/>
                            </a:schemeClr>
                          </a:solidFill>
                          <a:latin typeface="Cambria Math" panose="02040503050406030204" pitchFamily="18" charset="0"/>
                        </a:rPr>
                        <m:t>𝑓</m:t>
                      </m:r>
                      <m:r>
                        <a:rPr lang="es-CO" sz="2400" i="1">
                          <a:solidFill>
                            <a:schemeClr val="accent1">
                              <a:lumMod val="75000"/>
                            </a:schemeClr>
                          </a:solidFill>
                          <a:latin typeface="Cambria Math" panose="02040503050406030204" pitchFamily="18" charset="0"/>
                        </a:rPr>
                        <m:t>=</m:t>
                      </m:r>
                      <m:d>
                        <m:dPr>
                          <m:begChr m:val="{"/>
                          <m:endChr m:val="}"/>
                          <m:ctrlPr>
                            <a:rPr lang="es-CO" sz="2400" i="1">
                              <a:solidFill>
                                <a:schemeClr val="accent1">
                                  <a:lumMod val="75000"/>
                                </a:schemeClr>
                              </a:solidFill>
                              <a:latin typeface="Cambria Math" panose="02040503050406030204" pitchFamily="18" charset="0"/>
                            </a:rPr>
                          </m:ctrlPr>
                        </m:dPr>
                        <m:e>
                          <m:r>
                            <a:rPr lang="es-CO" sz="2400" i="1">
                              <a:solidFill>
                                <a:schemeClr val="accent1">
                                  <a:lumMod val="75000"/>
                                </a:schemeClr>
                              </a:solidFill>
                              <a:latin typeface="Cambria Math" panose="02040503050406030204" pitchFamily="18" charset="0"/>
                            </a:rPr>
                            <m:t>5</m:t>
                          </m:r>
                        </m:e>
                      </m:d>
                    </m:oMath>
                  </m:oMathPara>
                </a14:m>
                <a:endParaRPr lang="es-CO" sz="2400" dirty="0">
                  <a:solidFill>
                    <a:schemeClr val="accent1">
                      <a:lumMod val="75000"/>
                    </a:schemeClr>
                  </a:solidFill>
                </a:endParaRPr>
              </a:p>
              <a:p>
                <a:pPr marL="0" indent="0">
                  <a:buNone/>
                </a:pPr>
                <a14:m>
                  <m:oMathPara xmlns:m="http://schemas.openxmlformats.org/officeDocument/2006/math">
                    <m:oMathParaPr>
                      <m:jc m:val="center"/>
                    </m:oMathParaPr>
                    <m:oMath xmlns:m="http://schemas.openxmlformats.org/officeDocument/2006/math">
                      <m:sSub>
                        <m:sSubPr>
                          <m:ctrlPr>
                            <a:rPr lang="es-CO" sz="2400" i="1">
                              <a:solidFill>
                                <a:schemeClr val="accent1">
                                  <a:lumMod val="75000"/>
                                </a:schemeClr>
                              </a:solidFill>
                              <a:latin typeface="Cambria Math" panose="02040503050406030204" pitchFamily="18" charset="0"/>
                            </a:rPr>
                          </m:ctrlPr>
                        </m:sSubPr>
                        <m:e>
                          <m:r>
                            <a:rPr lang="es-CO" sz="2400" i="1">
                              <a:solidFill>
                                <a:schemeClr val="accent1">
                                  <a:lumMod val="75000"/>
                                </a:schemeClr>
                              </a:solidFill>
                              <a:latin typeface="Cambria Math" panose="02040503050406030204" pitchFamily="18" charset="0"/>
                            </a:rPr>
                            <m:t>𝑃</m:t>
                          </m:r>
                        </m:e>
                        <m:sub>
                          <m:d>
                            <m:dPr>
                              <m:ctrlPr>
                                <a:rPr lang="es-CO" sz="2400" i="1">
                                  <a:solidFill>
                                    <a:schemeClr val="accent1">
                                      <a:lumMod val="75000"/>
                                    </a:schemeClr>
                                  </a:solidFill>
                                  <a:latin typeface="Cambria Math" panose="02040503050406030204" pitchFamily="18" charset="0"/>
                                </a:rPr>
                              </m:ctrlPr>
                            </m:dPr>
                            <m:e>
                              <m:r>
                                <a:rPr lang="es-CO" sz="2400" i="1">
                                  <a:solidFill>
                                    <a:schemeClr val="accent1">
                                      <a:lumMod val="75000"/>
                                    </a:schemeClr>
                                  </a:solidFill>
                                  <a:latin typeface="Cambria Math" panose="02040503050406030204" pitchFamily="18" charset="0"/>
                                </a:rPr>
                                <m:t>𝑋</m:t>
                              </m:r>
                            </m:e>
                          </m:d>
                        </m:sub>
                      </m:sSub>
                      <m:r>
                        <a:rPr lang="es-CO" sz="2400" i="1">
                          <a:solidFill>
                            <a:schemeClr val="accent1">
                              <a:lumMod val="75000"/>
                            </a:schemeClr>
                          </a:solidFill>
                          <a:latin typeface="Cambria Math" panose="02040503050406030204" pitchFamily="18" charset="0"/>
                        </a:rPr>
                        <m:t>=</m:t>
                      </m:r>
                      <m:f>
                        <m:fPr>
                          <m:ctrlPr>
                            <a:rPr lang="es-CO" sz="2400" i="1">
                              <a:solidFill>
                                <a:schemeClr val="accent1">
                                  <a:lumMod val="75000"/>
                                </a:schemeClr>
                              </a:solidFill>
                              <a:latin typeface="Cambria Math" panose="02040503050406030204" pitchFamily="18" charset="0"/>
                            </a:rPr>
                          </m:ctrlPr>
                        </m:fPr>
                        <m:num>
                          <m:r>
                            <a:rPr lang="es-CO" sz="2400" i="1">
                              <a:solidFill>
                                <a:schemeClr val="accent1">
                                  <a:lumMod val="75000"/>
                                </a:schemeClr>
                              </a:solidFill>
                              <a:latin typeface="Cambria Math" panose="02040503050406030204" pitchFamily="18" charset="0"/>
                            </a:rPr>
                            <m:t>1</m:t>
                          </m:r>
                        </m:num>
                        <m:den>
                          <m:r>
                            <a:rPr lang="es-CO" sz="2400" i="1">
                              <a:solidFill>
                                <a:schemeClr val="accent1">
                                  <a:lumMod val="75000"/>
                                </a:schemeClr>
                              </a:solidFill>
                              <a:latin typeface="Cambria Math" panose="02040503050406030204" pitchFamily="18" charset="0"/>
                            </a:rPr>
                            <m:t>6</m:t>
                          </m:r>
                        </m:den>
                      </m:f>
                      <m:r>
                        <a:rPr lang="es-CO" sz="2400" i="1">
                          <a:solidFill>
                            <a:schemeClr val="accent1">
                              <a:lumMod val="75000"/>
                            </a:schemeClr>
                          </a:solidFill>
                          <a:latin typeface="Cambria Math" panose="02040503050406030204" pitchFamily="18" charset="0"/>
                        </a:rPr>
                        <m:t>×100%=16.6%</m:t>
                      </m:r>
                    </m:oMath>
                  </m:oMathPara>
                </a14:m>
                <a:endParaRPr lang="es-CO" sz="2400" dirty="0">
                  <a:solidFill>
                    <a:schemeClr val="accent1">
                      <a:lumMod val="75000"/>
                    </a:schemeClr>
                  </a:solidFill>
                </a:endParaRPr>
              </a:p>
              <a:p>
                <a:pPr marL="0" indent="0">
                  <a:buNone/>
                </a:pPr>
                <a:endParaRPr lang="es-CO"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958" t="-1290"/>
                </a:stretch>
              </a:blipFill>
            </p:spPr>
            <p:txBody>
              <a:bodyPr/>
              <a:lstStyle/>
              <a:p>
                <a:r>
                  <a:rPr lang="es-CO">
                    <a:noFill/>
                  </a:rPr>
                  <a:t> </a:t>
                </a:r>
              </a:p>
            </p:txBody>
          </p:sp>
        </mc:Fallback>
      </mc:AlternateContent>
    </p:spTree>
    <p:extLst>
      <p:ext uri="{BB962C8B-B14F-4D97-AF65-F5344CB8AC3E}">
        <p14:creationId xmlns:p14="http://schemas.microsoft.com/office/powerpoint/2010/main" val="385484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p:txBody>
          <a:bodyPr/>
          <a:lstStyle/>
          <a:p>
            <a:pPr marL="0" indent="0" algn="ctr">
              <a:buNone/>
            </a:pPr>
            <a:r>
              <a:rPr lang="es-CO" sz="2000" b="1" dirty="0" smtClean="0">
                <a:solidFill>
                  <a:srgbClr val="FF0000"/>
                </a:solidFill>
              </a:rPr>
              <a:t>ACTIVIDAD</a:t>
            </a:r>
            <a:endParaRPr lang="es-CO" sz="2000" b="1" dirty="0">
              <a:solidFill>
                <a:srgbClr val="FF0000"/>
              </a:solidFill>
            </a:endParaRPr>
          </a:p>
          <a:p>
            <a:pPr marL="0" indent="0">
              <a:buNone/>
            </a:pPr>
            <a:r>
              <a:rPr lang="es-ES" b="1" dirty="0" smtClean="0">
                <a:solidFill>
                  <a:srgbClr val="FF0000"/>
                </a:solidFill>
                <a:latin typeface="Arial" panose="020B0604020202020204" pitchFamily="34" charset="0"/>
                <a:cs typeface="Arial" panose="020B0604020202020204" pitchFamily="34" charset="0"/>
              </a:rPr>
              <a:t>1) </a:t>
            </a:r>
            <a:r>
              <a:rPr lang="es-ES" dirty="0" smtClean="0">
                <a:latin typeface="Arial" panose="020B0604020202020204" pitchFamily="34" charset="0"/>
                <a:cs typeface="Arial" panose="020B0604020202020204" pitchFamily="34" charset="0"/>
              </a:rPr>
              <a:t>Considere </a:t>
            </a:r>
            <a:r>
              <a:rPr lang="es-ES" dirty="0">
                <a:latin typeface="Arial" panose="020B0604020202020204" pitchFamily="34" charset="0"/>
                <a:cs typeface="Arial" panose="020B0604020202020204" pitchFamily="34" charset="0"/>
              </a:rPr>
              <a:t>el lanzamiento de un dado en forma consecutiva </a:t>
            </a:r>
            <a:r>
              <a:rPr lang="es-ES" dirty="0" err="1">
                <a:latin typeface="Arial" panose="020B0604020202020204" pitchFamily="34" charset="0"/>
                <a:cs typeface="Arial" panose="020B0604020202020204" pitchFamily="34" charset="0"/>
              </a:rPr>
              <a:t>ó</a:t>
            </a:r>
            <a:r>
              <a:rPr lang="es-ES" dirty="0">
                <a:latin typeface="Arial" panose="020B0604020202020204" pitchFamily="34" charset="0"/>
                <a:cs typeface="Arial" panose="020B0604020202020204" pitchFamily="34" charset="0"/>
              </a:rPr>
              <a:t> dos veces al aire realice:</a:t>
            </a:r>
            <a:endParaRPr lang="es-CO"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a. ¿Cuál es la probabilidad de que al dividir el dato menor por el mayor de como resultado 1/2?</a:t>
            </a:r>
            <a:endParaRPr lang="es-CO"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b. ¿Cuál es la probabilidad de que la suma de los resultados de los dados sea mayor que 7?</a:t>
            </a:r>
            <a:endParaRPr lang="es-CO"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 Calcula la probabilidad en los sucesos en los cuales la multiplicación de los resultados de los dados sea 12.</a:t>
            </a:r>
            <a:endParaRPr lang="es-CO" dirty="0">
              <a:latin typeface="Arial" panose="020B0604020202020204" pitchFamily="34" charset="0"/>
              <a:cs typeface="Arial" panose="020B0604020202020204" pitchFamily="34" charset="0"/>
            </a:endParaRPr>
          </a:p>
          <a:p>
            <a:pPr marL="0" indent="0" algn="ctr">
              <a:buNone/>
            </a:pPr>
            <a:endParaRPr lang="es-CO" b="1" dirty="0">
              <a:solidFill>
                <a:srgbClr val="FF0000"/>
              </a:solidFill>
            </a:endParaRPr>
          </a:p>
        </p:txBody>
      </p:sp>
    </p:spTree>
    <p:extLst>
      <p:ext uri="{BB962C8B-B14F-4D97-AF65-F5344CB8AC3E}">
        <p14:creationId xmlns:p14="http://schemas.microsoft.com/office/powerpoint/2010/main" val="96104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p:txBody>
          <a:bodyPr/>
          <a:lstStyle/>
          <a:p>
            <a:pPr marL="0" indent="0" algn="ctr">
              <a:buNone/>
            </a:pPr>
            <a:r>
              <a:rPr lang="es-CO" sz="2400" b="1" dirty="0" smtClean="0">
                <a:solidFill>
                  <a:srgbClr val="FF0000"/>
                </a:solidFill>
                <a:latin typeface="Arial" panose="020B0604020202020204" pitchFamily="34" charset="0"/>
                <a:cs typeface="Arial" panose="020B0604020202020204" pitchFamily="34" charset="0"/>
              </a:rPr>
              <a:t>ACTIVIDAD</a:t>
            </a:r>
            <a:endParaRPr lang="es-CO" sz="2400" b="1" dirty="0">
              <a:solidFill>
                <a:srgbClr val="FF0000"/>
              </a:solidFill>
              <a:latin typeface="Arial" panose="020B0604020202020204" pitchFamily="34" charset="0"/>
              <a:cs typeface="Arial" panose="020B0604020202020204" pitchFamily="34" charset="0"/>
            </a:endParaRPr>
          </a:p>
          <a:p>
            <a:pPr marL="0" indent="0" algn="just">
              <a:buNone/>
            </a:pPr>
            <a:r>
              <a:rPr lang="es-ES" sz="2400" b="1" dirty="0" smtClean="0">
                <a:solidFill>
                  <a:srgbClr val="FF0000"/>
                </a:solidFill>
                <a:latin typeface="Arial" panose="020B0604020202020204" pitchFamily="34" charset="0"/>
                <a:cs typeface="Arial" panose="020B0604020202020204" pitchFamily="34" charset="0"/>
              </a:rPr>
              <a:t>2) </a:t>
            </a:r>
            <a:r>
              <a:rPr lang="es-ES" sz="2400" dirty="0">
                <a:latin typeface="Arial" panose="020B0604020202020204" pitchFamily="34" charset="0"/>
                <a:cs typeface="Arial" panose="020B0604020202020204" pitchFamily="34" charset="0"/>
              </a:rPr>
              <a:t>Se toma al azar de un juego de dominó una ficha, si sumamos  los  puntos que esta contiene, que probabilidad hay que de nueve.</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a. 28/1</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b. 28/9</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c. 1/7</a:t>
            </a:r>
            <a:endParaRPr lang="es-CO"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d. 1/9</a:t>
            </a:r>
            <a:endParaRPr lang="es-CO" sz="2400" dirty="0">
              <a:latin typeface="Arial" panose="020B0604020202020204" pitchFamily="34" charset="0"/>
              <a:cs typeface="Arial" panose="020B0604020202020204" pitchFamily="34" charset="0"/>
            </a:endParaRPr>
          </a:p>
          <a:p>
            <a:pPr marL="0" indent="0" algn="ctr">
              <a:buNone/>
            </a:pPr>
            <a:endParaRPr lang="es-CO" b="1" dirty="0">
              <a:solidFill>
                <a:srgbClr val="FF0000"/>
              </a:solidFill>
            </a:endParaRPr>
          </a:p>
        </p:txBody>
      </p:sp>
    </p:spTree>
    <p:extLst>
      <p:ext uri="{BB962C8B-B14F-4D97-AF65-F5344CB8AC3E}">
        <p14:creationId xmlns:p14="http://schemas.microsoft.com/office/powerpoint/2010/main" val="109251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00B0F0"/>
                </a:solidFill>
              </a:rPr>
              <a:t>ESPACIO MUESTRAL Y PROBABILIDAD</a:t>
            </a:r>
            <a:br>
              <a:rPr lang="es-CO" b="1" dirty="0">
                <a:solidFill>
                  <a:srgbClr val="00B0F0"/>
                </a:solidFill>
              </a:rPr>
            </a:br>
            <a:r>
              <a:rPr lang="es-CO" b="1" dirty="0">
                <a:solidFill>
                  <a:srgbClr val="00B0F0"/>
                </a:solidFill>
              </a:rPr>
              <a:t>GUIA #14</a:t>
            </a:r>
          </a:p>
        </p:txBody>
      </p:sp>
      <p:sp>
        <p:nvSpPr>
          <p:cNvPr id="3" name="Marcador de contenido 2"/>
          <p:cNvSpPr>
            <a:spLocks noGrp="1"/>
          </p:cNvSpPr>
          <p:nvPr>
            <p:ph idx="1"/>
          </p:nvPr>
        </p:nvSpPr>
        <p:spPr>
          <a:xfrm>
            <a:off x="2589212" y="2021983"/>
            <a:ext cx="8915400" cy="3889239"/>
          </a:xfrm>
        </p:spPr>
        <p:txBody>
          <a:bodyPr>
            <a:noAutofit/>
          </a:bodyPr>
          <a:lstStyle/>
          <a:p>
            <a:pPr marL="0" indent="0" algn="ctr">
              <a:buNone/>
            </a:pPr>
            <a:r>
              <a:rPr lang="es-CO" sz="2400" b="1" dirty="0" smtClean="0">
                <a:solidFill>
                  <a:srgbClr val="FF0000"/>
                </a:solidFill>
                <a:latin typeface="Arial" panose="020B0604020202020204" pitchFamily="34" charset="0"/>
                <a:cs typeface="Arial" panose="020B0604020202020204" pitchFamily="34" charset="0"/>
              </a:rPr>
              <a:t>ACTIVIDAD</a:t>
            </a:r>
            <a:endParaRPr lang="es-CO" sz="2400" b="1" dirty="0">
              <a:solidFill>
                <a:srgbClr val="FF0000"/>
              </a:solidFill>
              <a:latin typeface="Arial" panose="020B0604020202020204" pitchFamily="34" charset="0"/>
              <a:cs typeface="Arial" panose="020B0604020202020204" pitchFamily="34" charset="0"/>
            </a:endParaRPr>
          </a:p>
          <a:p>
            <a:pPr marL="0" indent="0" algn="just">
              <a:buNone/>
            </a:pPr>
            <a:r>
              <a:rPr lang="es-ES" sz="2400" b="1" dirty="0" smtClean="0">
                <a:solidFill>
                  <a:srgbClr val="FF0000"/>
                </a:solidFill>
                <a:latin typeface="Arial" panose="020B0604020202020204" pitchFamily="34" charset="0"/>
                <a:cs typeface="Arial" panose="020B0604020202020204" pitchFamily="34" charset="0"/>
              </a:rPr>
              <a:t>3) </a:t>
            </a:r>
            <a:r>
              <a:rPr lang="es-CO" sz="2400" dirty="0">
                <a:latin typeface="Arial" panose="020B0604020202020204" pitchFamily="34" charset="0"/>
                <a:cs typeface="Arial" panose="020B0604020202020204" pitchFamily="34" charset="0"/>
              </a:rPr>
              <a:t>Los estudiantes de 9º y 10º de Bachillerato de un centro escolar se distribuyen por curso y sexo como se indica en la tabla, aunque hay números </a:t>
            </a:r>
            <a:r>
              <a:rPr lang="es-CO" sz="2400" dirty="0" smtClean="0">
                <a:latin typeface="Arial" panose="020B0604020202020204" pitchFamily="34" charset="0"/>
                <a:cs typeface="Arial" panose="020B0604020202020204" pitchFamily="34" charset="0"/>
              </a:rPr>
              <a:t>desconocidos.</a:t>
            </a:r>
          </a:p>
          <a:p>
            <a:pPr marL="0" indent="0" algn="just">
              <a:buNone/>
            </a:pPr>
            <a:endParaRPr lang="es-CO" sz="2400" dirty="0">
              <a:latin typeface="Arial" panose="020B0604020202020204" pitchFamily="34" charset="0"/>
              <a:cs typeface="Arial" panose="020B0604020202020204" pitchFamily="34" charset="0"/>
            </a:endParaRPr>
          </a:p>
          <a:p>
            <a:pPr marL="0" indent="0" algn="just">
              <a:buNone/>
            </a:pPr>
            <a:endParaRPr lang="es-CO" sz="2400" dirty="0" smtClean="0">
              <a:latin typeface="Arial" panose="020B0604020202020204" pitchFamily="34" charset="0"/>
              <a:cs typeface="Arial" panose="020B0604020202020204" pitchFamily="34" charset="0"/>
            </a:endParaRPr>
          </a:p>
          <a:p>
            <a:pPr marL="0" indent="0" algn="just">
              <a:buNone/>
            </a:pPr>
            <a:endParaRPr lang="es-CO" sz="2400" dirty="0" smtClean="0">
              <a:latin typeface="Arial" panose="020B0604020202020204" pitchFamily="34" charset="0"/>
              <a:cs typeface="Arial" panose="020B0604020202020204" pitchFamily="34" charset="0"/>
            </a:endParaRPr>
          </a:p>
          <a:p>
            <a:pPr marL="0" indent="0" algn="just">
              <a:buNone/>
            </a:pPr>
            <a:endParaRPr lang="es-CO" sz="2400" dirty="0">
              <a:latin typeface="Arial" panose="020B0604020202020204" pitchFamily="34" charset="0"/>
              <a:cs typeface="Arial" panose="020B0604020202020204" pitchFamily="34" charset="0"/>
            </a:endParaRPr>
          </a:p>
          <a:p>
            <a:pPr marL="0" indent="0" algn="just">
              <a:buNone/>
            </a:pPr>
            <a:r>
              <a:rPr lang="es-CO" sz="2400" b="1" dirty="0" smtClean="0">
                <a:solidFill>
                  <a:srgbClr val="FF0000"/>
                </a:solidFill>
                <a:latin typeface="Arial" panose="020B0604020202020204" pitchFamily="34" charset="0"/>
                <a:cs typeface="Arial" panose="020B0604020202020204" pitchFamily="34" charset="0"/>
              </a:rPr>
              <a:t>a</a:t>
            </a:r>
            <a:r>
              <a:rPr lang="es-CO" sz="2400" b="1" dirty="0">
                <a:solidFill>
                  <a:srgbClr val="FF000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Completa los números que </a:t>
            </a:r>
            <a:r>
              <a:rPr lang="es-CO" sz="2400" dirty="0" smtClean="0">
                <a:latin typeface="Arial" panose="020B0604020202020204" pitchFamily="34" charset="0"/>
                <a:cs typeface="Arial" panose="020B0604020202020204" pitchFamily="34" charset="0"/>
              </a:rPr>
              <a:t>faltan: </a:t>
            </a:r>
            <a:endParaRPr lang="es-CO" sz="2400" b="1" dirty="0">
              <a:solidFill>
                <a:srgbClr val="FF0000"/>
              </a:solidFill>
              <a:latin typeface="Arial" panose="020B0604020202020204" pitchFamily="34" charset="0"/>
              <a:cs typeface="Arial" panose="020B0604020202020204" pitchFamily="34" charset="0"/>
            </a:endParaRP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5" name="Objeto 4"/>
          <p:cNvGraphicFramePr>
            <a:graphicFrameLocks noChangeAspect="1"/>
          </p:cNvGraphicFramePr>
          <p:nvPr>
            <p:extLst>
              <p:ext uri="{D42A27DB-BD31-4B8C-83A1-F6EECF244321}">
                <p14:modId xmlns:p14="http://schemas.microsoft.com/office/powerpoint/2010/main" val="2399091258"/>
              </p:ext>
            </p:extLst>
          </p:nvPr>
        </p:nvGraphicFramePr>
        <p:xfrm>
          <a:off x="4527549" y="3828436"/>
          <a:ext cx="5038725" cy="1704975"/>
        </p:xfrm>
        <a:graphic>
          <a:graphicData uri="http://schemas.openxmlformats.org/presentationml/2006/ole">
            <mc:AlternateContent xmlns:mc="http://schemas.openxmlformats.org/markup-compatibility/2006">
              <mc:Choice xmlns:v="urn:schemas-microsoft-com:vml" Requires="v">
                <p:oleObj spid="_x0000_s2060" name="Imagen de mapa de bits" r:id="rId3" imgW="1943371" imgH="657317" progId="Paint.Picture">
                  <p:embed/>
                </p:oleObj>
              </mc:Choice>
              <mc:Fallback>
                <p:oleObj name="Imagen de mapa de bits" r:id="rId3" imgW="1943371" imgH="657317"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7549" y="3828436"/>
                        <a:ext cx="5038725" cy="170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5994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470</TotalTime>
  <Words>620</Words>
  <Application>Microsoft Office PowerPoint</Application>
  <PresentationFormat>Panorámica</PresentationFormat>
  <Paragraphs>69</Paragraphs>
  <Slides>11</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11</vt:i4>
      </vt:variant>
    </vt:vector>
  </HeadingPairs>
  <TitlesOfParts>
    <vt:vector size="18" baseType="lpstr">
      <vt:lpstr>Arial</vt:lpstr>
      <vt:lpstr>Cambria Math</vt:lpstr>
      <vt:lpstr>Century Gothic</vt:lpstr>
      <vt:lpstr>Wingdings 3</vt:lpstr>
      <vt:lpstr>Espiral</vt:lpstr>
      <vt:lpstr>Equation.3</vt:lpstr>
      <vt:lpstr>Imagen de mapa de bits</vt:lpstr>
      <vt:lpstr>TERCER PERIODO</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lpstr>ESPACIO MUESTRAL Y PROBABILIDAD GUIA #14</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 PERIODO</dc:title>
  <dc:creator>HP</dc:creator>
  <cp:lastModifiedBy>HP</cp:lastModifiedBy>
  <cp:revision>17</cp:revision>
  <dcterms:created xsi:type="dcterms:W3CDTF">2020-07-28T18:13:36Z</dcterms:created>
  <dcterms:modified xsi:type="dcterms:W3CDTF">2021-07-30T15:11:19Z</dcterms:modified>
</cp:coreProperties>
</file>