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7" r:id="rId3"/>
    <p:sldId id="262" r:id="rId4"/>
    <p:sldId id="263" r:id="rId5"/>
    <p:sldId id="265" r:id="rId6"/>
    <p:sldId id="266" r:id="rId7"/>
    <p:sldId id="258" r:id="rId8"/>
    <p:sldId id="260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B0DF6-8DF6-473F-B1FE-72B55753D0D3}" type="datetimeFigureOut">
              <a:rPr lang="es-CL" smtClean="0"/>
              <a:t>30-01-2021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7F6D2-227B-40CD-8385-3E7E6C0CEB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90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7F6D2-227B-40CD-8385-3E7E6C0CEB30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37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64BF-E04C-4B67-9EB6-171CC144E284}" type="datetimeFigureOut">
              <a:rPr lang="es-CL" smtClean="0"/>
              <a:t>30-01-2021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BA9E-B4FA-47C9-9534-FA913BCA13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229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64BF-E04C-4B67-9EB6-171CC144E284}" type="datetimeFigureOut">
              <a:rPr lang="es-CL" smtClean="0"/>
              <a:t>30-01-2021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BA9E-B4FA-47C9-9534-FA913BCA13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202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64BF-E04C-4B67-9EB6-171CC144E284}" type="datetimeFigureOut">
              <a:rPr lang="es-CL" smtClean="0"/>
              <a:t>30-01-2021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BA9E-B4FA-47C9-9534-FA913BCA13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051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64BF-E04C-4B67-9EB6-171CC144E284}" type="datetimeFigureOut">
              <a:rPr lang="es-CL" smtClean="0"/>
              <a:t>30-01-2021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BA9E-B4FA-47C9-9534-FA913BCA13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496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64BF-E04C-4B67-9EB6-171CC144E284}" type="datetimeFigureOut">
              <a:rPr lang="es-CL" smtClean="0"/>
              <a:t>30-01-2021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BA9E-B4FA-47C9-9534-FA913BCA13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252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64BF-E04C-4B67-9EB6-171CC144E284}" type="datetimeFigureOut">
              <a:rPr lang="es-CL" smtClean="0"/>
              <a:t>30-01-2021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BA9E-B4FA-47C9-9534-FA913BCA13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609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64BF-E04C-4B67-9EB6-171CC144E284}" type="datetimeFigureOut">
              <a:rPr lang="es-CL" smtClean="0"/>
              <a:t>30-01-2021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BA9E-B4FA-47C9-9534-FA913BCA13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27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64BF-E04C-4B67-9EB6-171CC144E284}" type="datetimeFigureOut">
              <a:rPr lang="es-CL" smtClean="0"/>
              <a:t>30-01-2021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BA9E-B4FA-47C9-9534-FA913BCA13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449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64BF-E04C-4B67-9EB6-171CC144E284}" type="datetimeFigureOut">
              <a:rPr lang="es-CL" smtClean="0"/>
              <a:t>30-01-2021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BA9E-B4FA-47C9-9534-FA913BCA13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519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64BF-E04C-4B67-9EB6-171CC144E284}" type="datetimeFigureOut">
              <a:rPr lang="es-CL" smtClean="0"/>
              <a:t>30-01-2021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BA9E-B4FA-47C9-9534-FA913BCA13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597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64BF-E04C-4B67-9EB6-171CC144E284}" type="datetimeFigureOut">
              <a:rPr lang="es-CL" smtClean="0"/>
              <a:t>30-01-2021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6BA9E-B4FA-47C9-9534-FA913BCA13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313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64BF-E04C-4B67-9EB6-171CC144E284}" type="datetimeFigureOut">
              <a:rPr lang="es-CL" smtClean="0"/>
              <a:t>30-01-2021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6BA9E-B4FA-47C9-9534-FA913BCA13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5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0242" t="5128" r="21153" b="5026"/>
          <a:stretch/>
        </p:blipFill>
        <p:spPr>
          <a:xfrm rot="16200000">
            <a:off x="3008948" y="-2408968"/>
            <a:ext cx="6349730" cy="114229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180" y="574866"/>
            <a:ext cx="9015266" cy="545529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539" y="1552572"/>
            <a:ext cx="1441913" cy="273104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2545" y="4992556"/>
            <a:ext cx="1436748" cy="514945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4009293" y="1905073"/>
            <a:ext cx="2639158" cy="2091673"/>
            <a:chOff x="4009293" y="1905073"/>
            <a:chExt cx="2639158" cy="2091673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09293" y="1905073"/>
              <a:ext cx="2639158" cy="2091673"/>
            </a:xfrm>
            <a:prstGeom prst="rect">
              <a:avLst/>
            </a:prstGeom>
          </p:spPr>
        </p:pic>
        <p:sp>
          <p:nvSpPr>
            <p:cNvPr id="19" name="CuadroTexto 18"/>
            <p:cNvSpPr txBox="1"/>
            <p:nvPr/>
          </p:nvSpPr>
          <p:spPr>
            <a:xfrm>
              <a:off x="4224558" y="2379183"/>
              <a:ext cx="22086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 smtClean="0"/>
                <a:t>Mira Brunito, hay un sobre rosado en el camino </a:t>
              </a:r>
              <a:r>
                <a:rPr lang="es-CL" b="1" dirty="0" smtClean="0"/>
                <a:t>¿qué tendrá? </a:t>
              </a:r>
              <a:endParaRPr lang="es-CL" b="1" dirty="0"/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8"/>
          <a:srcRect t="16912" r="3033" b="16875"/>
          <a:stretch/>
        </p:blipFill>
        <p:spPr>
          <a:xfrm>
            <a:off x="7057557" y="4908560"/>
            <a:ext cx="1412675" cy="8227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rot="21100288">
            <a:off x="7267062" y="5039528"/>
            <a:ext cx="99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So</a:t>
            </a:r>
            <a:r>
              <a:rPr lang="es-CL" dirty="0" smtClean="0">
                <a:solidFill>
                  <a:srgbClr val="FF0000"/>
                </a:solidFill>
              </a:rPr>
              <a:t>br</a:t>
            </a:r>
            <a:r>
              <a:rPr lang="es-CL" dirty="0" smtClean="0"/>
              <a:t>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4016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00664 -2.96296E-6 L -0.00664 0.02824 L -0.01328 0.02824 L -0.01328 0.05672 L -0.01992 0.05672 L -0.01992 0.08519 L -0.02656 0.08519 L -0.02656 0.11366 L -0.0332 0.11366 L -0.0332 0.14213 L -0.03984 0.14213 L -0.03984 0.1706 L -0.04648 0.1706 L -0.04648 0.19908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31" y="936357"/>
            <a:ext cx="9764150" cy="54990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5658" y="19938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L" sz="6600" b="1" u="sng" dirty="0" smtClean="0">
                <a:latin typeface="Tcl Grafito" panose="02000000000000000000" pitchFamily="50" charset="0"/>
              </a:rPr>
              <a:t>Objetivos</a:t>
            </a:r>
            <a:endParaRPr lang="es-CL" sz="6600" b="1" u="sng" dirty="0">
              <a:latin typeface="Tcl Grafito" panose="020000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78147" y="3491353"/>
            <a:ext cx="76106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4400" dirty="0" smtClean="0">
                <a:latin typeface="Tcl Grafito" panose="02000000000000000000" pitchFamily="50" charset="0"/>
              </a:rPr>
              <a:t>Reforzar las letras B y R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4400" dirty="0" smtClean="0">
                <a:latin typeface="Tcl Grafito" panose="02000000000000000000" pitchFamily="50" charset="0"/>
              </a:rPr>
              <a:t>Conocer el grupo consonántico BR.</a:t>
            </a:r>
            <a:endParaRPr lang="es-CL" sz="4400" dirty="0">
              <a:latin typeface="Tcl Grafit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0242" t="5128" r="21153" b="5026"/>
          <a:stretch/>
        </p:blipFill>
        <p:spPr>
          <a:xfrm rot="16200000">
            <a:off x="3057121" y="-2372888"/>
            <a:ext cx="6349730" cy="1142296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298872" y="783351"/>
            <a:ext cx="5866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 smtClean="0">
                <a:solidFill>
                  <a:srgbClr val="002060"/>
                </a:solidFill>
                <a:latin typeface="Tcl Grafito" panose="02000000000000000000" pitchFamily="50" charset="0"/>
              </a:rPr>
              <a:t> L</a:t>
            </a:r>
            <a:r>
              <a:rPr lang="es-CL" sz="5400" b="1" dirty="0" smtClean="0">
                <a:solidFill>
                  <a:srgbClr val="FF0000"/>
                </a:solidFill>
                <a:latin typeface="Tcl Grafito" panose="02000000000000000000" pitchFamily="50" charset="0"/>
              </a:rPr>
              <a:t>a</a:t>
            </a:r>
            <a:r>
              <a:rPr lang="es-CL" sz="5400" b="1" dirty="0" smtClean="0">
                <a:solidFill>
                  <a:srgbClr val="002060"/>
                </a:solidFill>
                <a:latin typeface="Tcl Grafito" panose="02000000000000000000" pitchFamily="50" charset="0"/>
              </a:rPr>
              <a:t>s c</a:t>
            </a:r>
            <a:r>
              <a:rPr lang="es-CL" sz="5400" b="1" dirty="0" smtClean="0">
                <a:solidFill>
                  <a:srgbClr val="FF0000"/>
                </a:solidFill>
                <a:latin typeface="Tcl Grafito" panose="02000000000000000000" pitchFamily="50" charset="0"/>
              </a:rPr>
              <a:t>o</a:t>
            </a:r>
            <a:r>
              <a:rPr lang="es-CL" sz="5400" b="1" dirty="0" smtClean="0">
                <a:solidFill>
                  <a:srgbClr val="002060"/>
                </a:solidFill>
                <a:latin typeface="Tcl Grafito" panose="02000000000000000000" pitchFamily="50" charset="0"/>
              </a:rPr>
              <a:t>ns</a:t>
            </a:r>
            <a:r>
              <a:rPr lang="es-CL" sz="5400" b="1" dirty="0" smtClean="0">
                <a:solidFill>
                  <a:srgbClr val="FF0000"/>
                </a:solidFill>
                <a:latin typeface="Tcl Grafito" panose="02000000000000000000" pitchFamily="50" charset="0"/>
              </a:rPr>
              <a:t>o</a:t>
            </a:r>
            <a:r>
              <a:rPr lang="es-CL" sz="5400" b="1" dirty="0" smtClean="0">
                <a:solidFill>
                  <a:srgbClr val="002060"/>
                </a:solidFill>
                <a:latin typeface="Tcl Grafito" panose="02000000000000000000" pitchFamily="50" charset="0"/>
              </a:rPr>
              <a:t>n</a:t>
            </a:r>
            <a:r>
              <a:rPr lang="es-CL" sz="5400" b="1" dirty="0" smtClean="0">
                <a:solidFill>
                  <a:srgbClr val="FF0000"/>
                </a:solidFill>
                <a:latin typeface="Tcl Grafito" panose="02000000000000000000" pitchFamily="50" charset="0"/>
              </a:rPr>
              <a:t>a</a:t>
            </a:r>
            <a:r>
              <a:rPr lang="es-CL" sz="5400" b="1" dirty="0" smtClean="0">
                <a:solidFill>
                  <a:srgbClr val="002060"/>
                </a:solidFill>
                <a:latin typeface="Tcl Grafito" panose="02000000000000000000" pitchFamily="50" charset="0"/>
              </a:rPr>
              <a:t>nt</a:t>
            </a:r>
            <a:r>
              <a:rPr lang="es-CL" sz="5400" b="1" dirty="0" smtClean="0">
                <a:solidFill>
                  <a:srgbClr val="FF0000"/>
                </a:solidFill>
                <a:latin typeface="Tcl Grafito" panose="02000000000000000000" pitchFamily="50" charset="0"/>
              </a:rPr>
              <a:t>e</a:t>
            </a:r>
            <a:r>
              <a:rPr lang="es-CL" sz="5400" b="1" dirty="0" smtClean="0">
                <a:solidFill>
                  <a:srgbClr val="002060"/>
                </a:solidFill>
                <a:latin typeface="Tcl Grafito" panose="02000000000000000000" pitchFamily="50" charset="0"/>
              </a:rPr>
              <a:t>s  r-b</a:t>
            </a:r>
            <a:endParaRPr lang="es-CL" sz="5400" b="1" dirty="0">
              <a:solidFill>
                <a:srgbClr val="FF0000"/>
              </a:solidFill>
              <a:latin typeface="Tcl Grafito" panose="02000000000000000000" pitchFamily="50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609297" y="2391506"/>
          <a:ext cx="579943" cy="3247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943"/>
              </a:tblGrid>
              <a:tr h="649503">
                <a:tc>
                  <a:txBody>
                    <a:bodyPr/>
                    <a:lstStyle/>
                    <a:p>
                      <a:pPr algn="l"/>
                      <a:r>
                        <a:rPr lang="es-CL" sz="3600" b="1" dirty="0" smtClean="0">
                          <a:solidFill>
                            <a:srgbClr val="FF0000"/>
                          </a:solidFill>
                          <a:latin typeface="Tcl Grafito" panose="02000000000000000000" pitchFamily="50" charset="0"/>
                        </a:rPr>
                        <a:t>e</a:t>
                      </a:r>
                      <a:endParaRPr lang="es-CL" sz="3600" b="1" dirty="0">
                        <a:solidFill>
                          <a:srgbClr val="FF0000"/>
                        </a:solidFill>
                        <a:latin typeface="Tcl Grafito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9503">
                <a:tc>
                  <a:txBody>
                    <a:bodyPr/>
                    <a:lstStyle/>
                    <a:p>
                      <a:pPr algn="l"/>
                      <a:r>
                        <a:rPr lang="es-CL" sz="3600" b="1" dirty="0" smtClean="0">
                          <a:solidFill>
                            <a:srgbClr val="FF0000"/>
                          </a:solidFill>
                          <a:latin typeface="Tcl Grafito" panose="02000000000000000000" pitchFamily="50" charset="0"/>
                        </a:rPr>
                        <a:t>i</a:t>
                      </a:r>
                      <a:endParaRPr lang="es-CL" sz="3600" b="1" dirty="0">
                        <a:solidFill>
                          <a:srgbClr val="FF0000"/>
                        </a:solidFill>
                        <a:latin typeface="Tcl Grafito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9503">
                <a:tc>
                  <a:txBody>
                    <a:bodyPr/>
                    <a:lstStyle/>
                    <a:p>
                      <a:pPr algn="l"/>
                      <a:r>
                        <a:rPr lang="es-CL" sz="3600" b="1" dirty="0" smtClean="0">
                          <a:solidFill>
                            <a:srgbClr val="FF0000"/>
                          </a:solidFill>
                          <a:latin typeface="Tcl Grafito" panose="02000000000000000000" pitchFamily="50" charset="0"/>
                        </a:rPr>
                        <a:t>o</a:t>
                      </a:r>
                      <a:endParaRPr lang="es-CL" sz="3600" b="1" dirty="0">
                        <a:solidFill>
                          <a:srgbClr val="FF0000"/>
                        </a:solidFill>
                        <a:latin typeface="Tcl Grafito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9503">
                <a:tc>
                  <a:txBody>
                    <a:bodyPr/>
                    <a:lstStyle/>
                    <a:p>
                      <a:pPr algn="l"/>
                      <a:r>
                        <a:rPr lang="es-CL" sz="3600" b="1" dirty="0" smtClean="0">
                          <a:solidFill>
                            <a:srgbClr val="FF0000"/>
                          </a:solidFill>
                          <a:latin typeface="Tcl Grafito" panose="02000000000000000000" pitchFamily="50" charset="0"/>
                        </a:rPr>
                        <a:t>u</a:t>
                      </a:r>
                      <a:endParaRPr lang="es-CL" sz="3600" b="1" dirty="0">
                        <a:solidFill>
                          <a:srgbClr val="FF0000"/>
                        </a:solidFill>
                        <a:latin typeface="Tcl Grafito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9503">
                <a:tc>
                  <a:txBody>
                    <a:bodyPr/>
                    <a:lstStyle/>
                    <a:p>
                      <a:pPr algn="l"/>
                      <a:r>
                        <a:rPr lang="es-CL" sz="3600" b="1" dirty="0" smtClean="0">
                          <a:solidFill>
                            <a:srgbClr val="FF0000"/>
                          </a:solidFill>
                          <a:latin typeface="Tcl Grafito" panose="02000000000000000000" pitchFamily="50" charset="0"/>
                        </a:rPr>
                        <a:t>a</a:t>
                      </a:r>
                      <a:endParaRPr lang="es-CL" sz="3600" b="1" dirty="0">
                        <a:solidFill>
                          <a:srgbClr val="FF0000"/>
                        </a:solidFill>
                        <a:latin typeface="Tcl Grafito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/>
          </p:nvPr>
        </p:nvGraphicFramePr>
        <p:xfrm>
          <a:off x="7972290" y="2319987"/>
          <a:ext cx="44512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129"/>
              </a:tblGrid>
              <a:tr h="558801">
                <a:tc>
                  <a:txBody>
                    <a:bodyPr/>
                    <a:lstStyle/>
                    <a:p>
                      <a:pPr algn="l"/>
                      <a:r>
                        <a:rPr lang="es-CL" sz="3600" b="1" dirty="0" smtClean="0">
                          <a:solidFill>
                            <a:srgbClr val="FF0000"/>
                          </a:solidFill>
                          <a:latin typeface="Tcl Grafito" panose="02000000000000000000" pitchFamily="50" charset="0"/>
                        </a:rPr>
                        <a:t>e</a:t>
                      </a:r>
                      <a:endParaRPr lang="es-CL" sz="3600" b="1" dirty="0">
                        <a:solidFill>
                          <a:srgbClr val="FF0000"/>
                        </a:solidFill>
                        <a:latin typeface="Tcl Grafito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L" sz="3600" b="1" dirty="0" smtClean="0">
                          <a:solidFill>
                            <a:srgbClr val="FF0000"/>
                          </a:solidFill>
                          <a:latin typeface="Tcl Grafito" panose="02000000000000000000" pitchFamily="50" charset="0"/>
                        </a:rPr>
                        <a:t>i</a:t>
                      </a:r>
                      <a:endParaRPr lang="es-CL" sz="3600" b="1" dirty="0">
                        <a:solidFill>
                          <a:srgbClr val="FF0000"/>
                        </a:solidFill>
                        <a:latin typeface="Tcl Grafito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L" sz="3600" b="1" dirty="0" smtClean="0">
                          <a:solidFill>
                            <a:srgbClr val="FF0000"/>
                          </a:solidFill>
                          <a:latin typeface="Tcl Grafito" panose="02000000000000000000" pitchFamily="50" charset="0"/>
                        </a:rPr>
                        <a:t>o</a:t>
                      </a:r>
                      <a:endParaRPr lang="es-CL" sz="3600" b="1" dirty="0">
                        <a:solidFill>
                          <a:srgbClr val="FF0000"/>
                        </a:solidFill>
                        <a:latin typeface="Tcl Grafito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L" sz="3600" b="1" dirty="0" smtClean="0">
                          <a:solidFill>
                            <a:srgbClr val="FF0000"/>
                          </a:solidFill>
                          <a:latin typeface="Tcl Grafito" panose="02000000000000000000" pitchFamily="50" charset="0"/>
                        </a:rPr>
                        <a:t>u</a:t>
                      </a:r>
                      <a:endParaRPr lang="es-CL" sz="3600" b="1" dirty="0">
                        <a:solidFill>
                          <a:srgbClr val="FF0000"/>
                        </a:solidFill>
                        <a:latin typeface="Tcl Grafito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3320">
                <a:tc>
                  <a:txBody>
                    <a:bodyPr/>
                    <a:lstStyle/>
                    <a:p>
                      <a:pPr algn="l"/>
                      <a:r>
                        <a:rPr lang="es-CL" sz="3600" b="1" dirty="0" smtClean="0">
                          <a:solidFill>
                            <a:srgbClr val="FF0000"/>
                          </a:solidFill>
                          <a:latin typeface="Tcl Grafito" panose="02000000000000000000" pitchFamily="50" charset="0"/>
                        </a:rPr>
                        <a:t>a</a:t>
                      </a:r>
                      <a:endParaRPr lang="es-CL" sz="3600" b="1" dirty="0">
                        <a:solidFill>
                          <a:srgbClr val="FF0000"/>
                        </a:solidFill>
                        <a:latin typeface="Tcl Grafito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3" name="CuadroTexto 62"/>
          <p:cNvSpPr txBox="1"/>
          <p:nvPr/>
        </p:nvSpPr>
        <p:spPr>
          <a:xfrm>
            <a:off x="4034097" y="2438621"/>
            <a:ext cx="102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= </a:t>
            </a:r>
            <a:r>
              <a:rPr lang="es-CL" sz="2400" dirty="0" smtClean="0">
                <a:solidFill>
                  <a:srgbClr val="002060"/>
                </a:solidFill>
              </a:rPr>
              <a:t>r</a:t>
            </a:r>
            <a:r>
              <a:rPr lang="es-CL" sz="2400" dirty="0" smtClean="0">
                <a:solidFill>
                  <a:srgbClr val="FF0000"/>
                </a:solidFill>
              </a:rPr>
              <a:t>e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4045393" y="3154401"/>
            <a:ext cx="102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= </a:t>
            </a:r>
            <a:r>
              <a:rPr lang="es-CL" sz="2400" dirty="0" err="1" smtClean="0">
                <a:solidFill>
                  <a:srgbClr val="002060"/>
                </a:solidFill>
              </a:rPr>
              <a:t>r</a:t>
            </a:r>
            <a:r>
              <a:rPr lang="es-CL" sz="2400" dirty="0" err="1" smtClean="0">
                <a:solidFill>
                  <a:srgbClr val="FF0000"/>
                </a:solidFill>
              </a:rPr>
              <a:t>i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4094095" y="4451710"/>
            <a:ext cx="102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= </a:t>
            </a:r>
            <a:r>
              <a:rPr lang="es-CL" sz="2400" dirty="0" err="1" smtClean="0">
                <a:solidFill>
                  <a:srgbClr val="002060"/>
                </a:solidFill>
              </a:rPr>
              <a:t>r</a:t>
            </a:r>
            <a:r>
              <a:rPr lang="es-CL" sz="2400" dirty="0" err="1" smtClean="0">
                <a:solidFill>
                  <a:srgbClr val="FF0000"/>
                </a:solidFill>
              </a:rPr>
              <a:t>u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4050664" y="5134708"/>
            <a:ext cx="102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= </a:t>
            </a:r>
            <a:r>
              <a:rPr lang="es-CL" sz="2400" dirty="0" err="1" smtClean="0">
                <a:solidFill>
                  <a:srgbClr val="002060"/>
                </a:solidFill>
              </a:rPr>
              <a:t>r</a:t>
            </a:r>
            <a:r>
              <a:rPr lang="es-CL" sz="2400" dirty="0" err="1" smtClean="0">
                <a:solidFill>
                  <a:srgbClr val="FF0000"/>
                </a:solidFill>
              </a:rPr>
              <a:t>a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4045393" y="3869234"/>
            <a:ext cx="102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= </a:t>
            </a:r>
            <a:r>
              <a:rPr lang="es-CL" sz="2400" dirty="0" smtClean="0">
                <a:solidFill>
                  <a:srgbClr val="002060"/>
                </a:solidFill>
              </a:rPr>
              <a:t>r</a:t>
            </a:r>
            <a:r>
              <a:rPr lang="es-CL" sz="2400" dirty="0" smtClean="0">
                <a:solidFill>
                  <a:srgbClr val="FF0000"/>
                </a:solidFill>
              </a:rPr>
              <a:t>o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8364698" y="2367641"/>
            <a:ext cx="102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= </a:t>
            </a:r>
            <a:r>
              <a:rPr lang="es-CL" sz="2400" dirty="0" smtClean="0">
                <a:solidFill>
                  <a:srgbClr val="002060"/>
                </a:solidFill>
              </a:rPr>
              <a:t>b</a:t>
            </a:r>
            <a:r>
              <a:rPr lang="es-CL" sz="2400" dirty="0" smtClean="0">
                <a:solidFill>
                  <a:srgbClr val="FF0000"/>
                </a:solidFill>
              </a:rPr>
              <a:t>e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8440469" y="3713181"/>
            <a:ext cx="102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= </a:t>
            </a:r>
            <a:r>
              <a:rPr lang="es-CL" sz="2400" dirty="0" err="1" smtClean="0">
                <a:solidFill>
                  <a:srgbClr val="002060"/>
                </a:solidFill>
              </a:rPr>
              <a:t>b</a:t>
            </a:r>
            <a:r>
              <a:rPr lang="es-CL" sz="2400" dirty="0" err="1" smtClean="0">
                <a:solidFill>
                  <a:srgbClr val="FF0000"/>
                </a:solidFill>
              </a:rPr>
              <a:t>o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8491735" y="4352528"/>
            <a:ext cx="102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= </a:t>
            </a:r>
            <a:r>
              <a:rPr lang="es-CL" sz="2400" dirty="0" smtClean="0">
                <a:solidFill>
                  <a:srgbClr val="002060"/>
                </a:solidFill>
              </a:rPr>
              <a:t>b</a:t>
            </a:r>
            <a:r>
              <a:rPr lang="es-CL" sz="2400" dirty="0" smtClean="0">
                <a:solidFill>
                  <a:srgbClr val="FF0000"/>
                </a:solidFill>
              </a:rPr>
              <a:t>u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8484128" y="4991875"/>
            <a:ext cx="102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= </a:t>
            </a:r>
            <a:r>
              <a:rPr lang="es-CL" sz="2400" dirty="0" err="1" smtClean="0">
                <a:solidFill>
                  <a:srgbClr val="002060"/>
                </a:solidFill>
              </a:rPr>
              <a:t>b</a:t>
            </a:r>
            <a:r>
              <a:rPr lang="es-CL" sz="2400" dirty="0" err="1" smtClean="0">
                <a:solidFill>
                  <a:srgbClr val="FF0000"/>
                </a:solidFill>
              </a:rPr>
              <a:t>a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8440469" y="3017119"/>
            <a:ext cx="102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= </a:t>
            </a:r>
            <a:r>
              <a:rPr lang="es-CL" sz="2400" dirty="0" err="1" smtClean="0">
                <a:solidFill>
                  <a:srgbClr val="002060"/>
                </a:solidFill>
              </a:rPr>
              <a:t>b</a:t>
            </a:r>
            <a:r>
              <a:rPr lang="es-CL" sz="2400" dirty="0" err="1" smtClean="0">
                <a:solidFill>
                  <a:srgbClr val="FF0000"/>
                </a:solidFill>
              </a:rPr>
              <a:t>i</a:t>
            </a:r>
            <a:endParaRPr lang="es-CL" sz="2400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1250" t="48445" r="40125" b="17556"/>
          <a:stretch/>
        </p:blipFill>
        <p:spPr>
          <a:xfrm>
            <a:off x="6591154" y="2408812"/>
            <a:ext cx="1051560" cy="23317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7940" t="46963" r="60753" b="22267"/>
          <a:stretch/>
        </p:blipFill>
        <p:spPr>
          <a:xfrm>
            <a:off x="2025749" y="2799470"/>
            <a:ext cx="1378634" cy="2110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91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0242" t="5128" r="21153" b="5026"/>
          <a:stretch/>
        </p:blipFill>
        <p:spPr>
          <a:xfrm rot="16200000">
            <a:off x="3302427" y="-1861259"/>
            <a:ext cx="5500468" cy="114229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485" y="1477108"/>
            <a:ext cx="9024352" cy="474623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08029" y="216152"/>
            <a:ext cx="7153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dirty="0" smtClean="0">
                <a:solidFill>
                  <a:srgbClr val="002060"/>
                </a:solidFill>
                <a:latin typeface="Tcl Grafito" panose="02000000000000000000" pitchFamily="50" charset="0"/>
              </a:rPr>
              <a:t>Juguemos al veo </a:t>
            </a:r>
            <a:r>
              <a:rPr lang="es-CL" sz="5400" b="1" dirty="0" err="1" smtClean="0">
                <a:solidFill>
                  <a:srgbClr val="002060"/>
                </a:solidFill>
                <a:latin typeface="Tcl Grafito" panose="02000000000000000000" pitchFamily="50" charset="0"/>
              </a:rPr>
              <a:t>veo</a:t>
            </a:r>
            <a:endParaRPr lang="es-CL" sz="5400" b="1" dirty="0">
              <a:solidFill>
                <a:srgbClr val="FF0000"/>
              </a:solidFill>
              <a:latin typeface="Tcl Grafito" panose="02000000000000000000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463" y="3376368"/>
            <a:ext cx="1307926" cy="13079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953" y="4828674"/>
            <a:ext cx="1813025" cy="8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3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0242" t="5128" r="21153" b="5026"/>
          <a:stretch/>
        </p:blipFill>
        <p:spPr>
          <a:xfrm rot="16200000">
            <a:off x="3057121" y="-2372888"/>
            <a:ext cx="6349730" cy="1142296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298872" y="783351"/>
            <a:ext cx="7153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 smtClean="0">
                <a:solidFill>
                  <a:srgbClr val="002060"/>
                </a:solidFill>
                <a:latin typeface="Tcl Grafito" panose="02000000000000000000" pitchFamily="50" charset="0"/>
              </a:rPr>
              <a:t> Grupo consonántico Br</a:t>
            </a:r>
            <a:endParaRPr lang="es-CL" sz="5400" b="1" dirty="0">
              <a:solidFill>
                <a:srgbClr val="FF0000"/>
              </a:solidFill>
              <a:latin typeface="Tcl Grafito" panose="02000000000000000000" pitchFamily="50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692295"/>
              </p:ext>
            </p:extLst>
          </p:nvPr>
        </p:nvGraphicFramePr>
        <p:xfrm>
          <a:off x="5325556" y="2486313"/>
          <a:ext cx="579943" cy="3247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943"/>
              </a:tblGrid>
              <a:tr h="649503">
                <a:tc>
                  <a:txBody>
                    <a:bodyPr/>
                    <a:lstStyle/>
                    <a:p>
                      <a:pPr algn="l"/>
                      <a:r>
                        <a:rPr lang="es-CL" sz="3600" b="1" dirty="0" smtClean="0">
                          <a:solidFill>
                            <a:srgbClr val="FF0000"/>
                          </a:solidFill>
                          <a:latin typeface="Tcl Grafito" panose="02000000000000000000" pitchFamily="50" charset="0"/>
                        </a:rPr>
                        <a:t>e</a:t>
                      </a:r>
                      <a:endParaRPr lang="es-CL" sz="3600" b="1" dirty="0">
                        <a:solidFill>
                          <a:srgbClr val="FF0000"/>
                        </a:solidFill>
                        <a:latin typeface="Tcl Grafito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9503">
                <a:tc>
                  <a:txBody>
                    <a:bodyPr/>
                    <a:lstStyle/>
                    <a:p>
                      <a:pPr algn="l"/>
                      <a:r>
                        <a:rPr lang="es-CL" sz="3600" b="1" dirty="0" smtClean="0">
                          <a:solidFill>
                            <a:srgbClr val="FF0000"/>
                          </a:solidFill>
                          <a:latin typeface="Tcl Grafito" panose="02000000000000000000" pitchFamily="50" charset="0"/>
                        </a:rPr>
                        <a:t>i</a:t>
                      </a:r>
                      <a:endParaRPr lang="es-CL" sz="3600" b="1" dirty="0">
                        <a:solidFill>
                          <a:srgbClr val="FF0000"/>
                        </a:solidFill>
                        <a:latin typeface="Tcl Grafito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9503">
                <a:tc>
                  <a:txBody>
                    <a:bodyPr/>
                    <a:lstStyle/>
                    <a:p>
                      <a:pPr algn="l"/>
                      <a:r>
                        <a:rPr lang="es-CL" sz="3600" b="1" dirty="0" smtClean="0">
                          <a:solidFill>
                            <a:srgbClr val="FF0000"/>
                          </a:solidFill>
                          <a:latin typeface="Tcl Grafito" panose="02000000000000000000" pitchFamily="50" charset="0"/>
                        </a:rPr>
                        <a:t>o</a:t>
                      </a:r>
                      <a:endParaRPr lang="es-CL" sz="3600" b="1" dirty="0">
                        <a:solidFill>
                          <a:srgbClr val="FF0000"/>
                        </a:solidFill>
                        <a:latin typeface="Tcl Grafito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9503">
                <a:tc>
                  <a:txBody>
                    <a:bodyPr/>
                    <a:lstStyle/>
                    <a:p>
                      <a:pPr algn="l"/>
                      <a:r>
                        <a:rPr lang="es-CL" sz="3600" b="1" dirty="0" smtClean="0">
                          <a:solidFill>
                            <a:srgbClr val="FF0000"/>
                          </a:solidFill>
                          <a:latin typeface="Tcl Grafito" panose="02000000000000000000" pitchFamily="50" charset="0"/>
                        </a:rPr>
                        <a:t>u</a:t>
                      </a:r>
                      <a:endParaRPr lang="es-CL" sz="3600" b="1" dirty="0">
                        <a:solidFill>
                          <a:srgbClr val="FF0000"/>
                        </a:solidFill>
                        <a:latin typeface="Tcl Grafito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9503">
                <a:tc>
                  <a:txBody>
                    <a:bodyPr/>
                    <a:lstStyle/>
                    <a:p>
                      <a:pPr algn="l"/>
                      <a:r>
                        <a:rPr lang="es-CL" sz="3600" b="1" dirty="0" smtClean="0">
                          <a:solidFill>
                            <a:srgbClr val="FF0000"/>
                          </a:solidFill>
                          <a:latin typeface="Tcl Grafito" panose="02000000000000000000" pitchFamily="50" charset="0"/>
                        </a:rPr>
                        <a:t>a</a:t>
                      </a:r>
                      <a:endParaRPr lang="es-CL" sz="3600" b="1" dirty="0">
                        <a:solidFill>
                          <a:srgbClr val="FF0000"/>
                        </a:solidFill>
                        <a:latin typeface="Tcl Grafito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3" name="CuadroTexto 62"/>
          <p:cNvSpPr txBox="1"/>
          <p:nvPr/>
        </p:nvSpPr>
        <p:spPr>
          <a:xfrm>
            <a:off x="5750356" y="2533428"/>
            <a:ext cx="102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= </a:t>
            </a:r>
            <a:r>
              <a:rPr lang="es-CL" sz="2400" dirty="0" err="1" smtClean="0">
                <a:solidFill>
                  <a:srgbClr val="002060"/>
                </a:solidFill>
              </a:rPr>
              <a:t>Br</a:t>
            </a:r>
            <a:r>
              <a:rPr lang="es-CL" sz="2400" dirty="0" err="1" smtClean="0">
                <a:solidFill>
                  <a:srgbClr val="FF0000"/>
                </a:solidFill>
              </a:rPr>
              <a:t>e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5761652" y="3249208"/>
            <a:ext cx="102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= </a:t>
            </a:r>
            <a:r>
              <a:rPr lang="es-CL" sz="2400" dirty="0" err="1" smtClean="0">
                <a:solidFill>
                  <a:srgbClr val="002060"/>
                </a:solidFill>
              </a:rPr>
              <a:t>Br</a:t>
            </a:r>
            <a:r>
              <a:rPr lang="es-CL" sz="2400" dirty="0" err="1" smtClean="0">
                <a:solidFill>
                  <a:srgbClr val="FF0000"/>
                </a:solidFill>
              </a:rPr>
              <a:t>i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5810354" y="4546517"/>
            <a:ext cx="102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= </a:t>
            </a:r>
            <a:r>
              <a:rPr lang="es-CL" sz="2400" dirty="0" err="1" smtClean="0">
                <a:solidFill>
                  <a:srgbClr val="002060"/>
                </a:solidFill>
              </a:rPr>
              <a:t>Br</a:t>
            </a:r>
            <a:r>
              <a:rPr lang="es-CL" sz="2400" dirty="0" err="1" smtClean="0">
                <a:solidFill>
                  <a:srgbClr val="FF0000"/>
                </a:solidFill>
              </a:rPr>
              <a:t>u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5766923" y="5229515"/>
            <a:ext cx="102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= </a:t>
            </a:r>
            <a:r>
              <a:rPr lang="es-CL" sz="2400" dirty="0" err="1" smtClean="0">
                <a:solidFill>
                  <a:srgbClr val="002060"/>
                </a:solidFill>
              </a:rPr>
              <a:t>Br</a:t>
            </a:r>
            <a:r>
              <a:rPr lang="es-CL" sz="2400" dirty="0" err="1" smtClean="0">
                <a:solidFill>
                  <a:srgbClr val="FF0000"/>
                </a:solidFill>
              </a:rPr>
              <a:t>a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5761652" y="3964041"/>
            <a:ext cx="102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= </a:t>
            </a:r>
            <a:r>
              <a:rPr lang="es-CL" sz="2400" dirty="0" err="1" smtClean="0">
                <a:solidFill>
                  <a:srgbClr val="002060"/>
                </a:solidFill>
              </a:rPr>
              <a:t>Br</a:t>
            </a:r>
            <a:r>
              <a:rPr lang="es-CL" sz="2400" dirty="0" err="1" smtClean="0">
                <a:solidFill>
                  <a:srgbClr val="FF0000"/>
                </a:solidFill>
              </a:rPr>
              <a:t>o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07112" y="2965632"/>
            <a:ext cx="1252024" cy="11079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6600" dirty="0" smtClean="0">
                <a:solidFill>
                  <a:srgbClr val="002060"/>
                </a:solidFill>
              </a:rPr>
              <a:t>Br</a:t>
            </a:r>
            <a:endParaRPr lang="es-CL" dirty="0">
              <a:solidFill>
                <a:srgbClr val="002060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4290646" y="2933052"/>
            <a:ext cx="819631" cy="65610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4290646" y="3480040"/>
            <a:ext cx="882510" cy="10611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4290646" y="3586157"/>
            <a:ext cx="882510" cy="5431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4290646" y="3586157"/>
            <a:ext cx="1013903" cy="117235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4269639" y="3586157"/>
            <a:ext cx="1069685" cy="182546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6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0242" t="5128" r="21153" b="5026"/>
          <a:stretch/>
        </p:blipFill>
        <p:spPr>
          <a:xfrm rot="16200000">
            <a:off x="3057121" y="-2372888"/>
            <a:ext cx="6349730" cy="1142296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18246" y="724515"/>
            <a:ext cx="3640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rgbClr val="002060"/>
                </a:solidFill>
                <a:latin typeface="Tcl Grafito" panose="02000000000000000000" pitchFamily="50" charset="0"/>
              </a:rPr>
              <a:t> Palabras con Br</a:t>
            </a:r>
            <a:endParaRPr lang="es-CL" sz="4400" b="1" dirty="0">
              <a:solidFill>
                <a:srgbClr val="FF0000"/>
              </a:solidFill>
              <a:latin typeface="Tcl Grafito" panose="02000000000000000000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837" y="1448972"/>
            <a:ext cx="4740812" cy="4642339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1649081" y="4217237"/>
            <a:ext cx="1948829" cy="1535709"/>
            <a:chOff x="2088598" y="1758462"/>
            <a:chExt cx="2336145" cy="185693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/>
            <a:srcRect l="3300" t="13141" r="4784" b="13798"/>
            <a:stretch/>
          </p:blipFill>
          <p:spPr>
            <a:xfrm>
              <a:off x="2088598" y="1758462"/>
              <a:ext cx="2336145" cy="1856936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2665826" y="2293622"/>
              <a:ext cx="1181686" cy="63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800" dirty="0" smtClean="0">
                  <a:solidFill>
                    <a:srgbClr val="002060"/>
                  </a:solidFill>
                </a:rPr>
                <a:t>br</a:t>
              </a:r>
              <a:r>
                <a:rPr lang="es-CL" sz="2800" dirty="0" smtClean="0">
                  <a:solidFill>
                    <a:srgbClr val="FF0000"/>
                  </a:solidFill>
                </a:rPr>
                <a:t>u</a:t>
              </a:r>
              <a:r>
                <a:rPr lang="es-CL" sz="2800" dirty="0" smtClean="0"/>
                <a:t>ja</a:t>
              </a:r>
              <a:endParaRPr lang="es-CL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803857" y="1809285"/>
            <a:ext cx="2336145" cy="1557752"/>
            <a:chOff x="2088598" y="1758462"/>
            <a:chExt cx="2336145" cy="1856936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4"/>
            <a:srcRect l="3300" t="13141" r="4784" b="13798"/>
            <a:stretch/>
          </p:blipFill>
          <p:spPr>
            <a:xfrm>
              <a:off x="2088598" y="1758462"/>
              <a:ext cx="2336145" cy="1856936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2799470" y="2419767"/>
              <a:ext cx="1181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800" dirty="0" smtClean="0"/>
                <a:t>ca</a:t>
              </a:r>
              <a:r>
                <a:rPr lang="es-CL" sz="2800" b="1" dirty="0" smtClean="0">
                  <a:solidFill>
                    <a:srgbClr val="002060"/>
                  </a:solidFill>
                </a:rPr>
                <a:t>br</a:t>
              </a:r>
              <a:r>
                <a:rPr lang="es-CL" sz="2800" b="1" dirty="0" smtClean="0">
                  <a:solidFill>
                    <a:srgbClr val="FF0000"/>
                  </a:solidFill>
                </a:rPr>
                <a:t>a</a:t>
              </a:r>
              <a:endParaRPr lang="es-CL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4154391" y="1748570"/>
            <a:ext cx="2198304" cy="1399196"/>
            <a:chOff x="2088598" y="1758462"/>
            <a:chExt cx="2336145" cy="1856936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4"/>
            <a:srcRect l="3300" t="13141" r="4784" b="13798"/>
            <a:stretch/>
          </p:blipFill>
          <p:spPr>
            <a:xfrm>
              <a:off x="2088598" y="1758462"/>
              <a:ext cx="2336145" cy="1856936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>
              <a:off x="2801490" y="2288459"/>
              <a:ext cx="1181686" cy="694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800" dirty="0" smtClean="0">
                  <a:solidFill>
                    <a:srgbClr val="FF0000"/>
                  </a:solidFill>
                </a:rPr>
                <a:t>a</a:t>
              </a:r>
              <a:r>
                <a:rPr lang="es-CL" sz="2800" dirty="0" smtClean="0">
                  <a:solidFill>
                    <a:srgbClr val="002060"/>
                  </a:solidFill>
                </a:rPr>
                <a:t>br</a:t>
              </a:r>
              <a:r>
                <a:rPr lang="es-CL" sz="2800" dirty="0" smtClean="0">
                  <a:solidFill>
                    <a:srgbClr val="FF0000"/>
                  </a:solidFill>
                </a:rPr>
                <a:t>i</a:t>
              </a:r>
              <a:r>
                <a:rPr lang="es-CL" sz="2800" dirty="0" smtClean="0">
                  <a:solidFill>
                    <a:srgbClr val="002060"/>
                  </a:solidFill>
                </a:rPr>
                <a:t>l</a:t>
              </a:r>
              <a:endParaRPr lang="es-CL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299648" y="3114032"/>
            <a:ext cx="2123708" cy="1424188"/>
            <a:chOff x="2088598" y="1758462"/>
            <a:chExt cx="2336145" cy="1856936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4"/>
            <a:srcRect l="3300" t="13141" r="4784" b="13798"/>
            <a:stretch/>
          </p:blipFill>
          <p:spPr>
            <a:xfrm>
              <a:off x="2088598" y="1758462"/>
              <a:ext cx="2336145" cy="1856936"/>
            </a:xfrm>
            <a:prstGeom prst="rect">
              <a:avLst/>
            </a:prstGeom>
          </p:spPr>
        </p:pic>
        <p:sp>
          <p:nvSpPr>
            <p:cNvPr id="36" name="CuadroTexto 35"/>
            <p:cNvSpPr txBox="1"/>
            <p:nvPr/>
          </p:nvSpPr>
          <p:spPr>
            <a:xfrm>
              <a:off x="2665827" y="2310659"/>
              <a:ext cx="1181686" cy="682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800" dirty="0" smtClean="0"/>
                <a:t>li</a:t>
              </a:r>
              <a:r>
                <a:rPr lang="es-CL" sz="2800" dirty="0" smtClean="0">
                  <a:solidFill>
                    <a:srgbClr val="002060"/>
                  </a:solidFill>
                </a:rPr>
                <a:t>br</a:t>
              </a:r>
              <a:r>
                <a:rPr lang="es-CL" sz="2800" dirty="0" smtClean="0">
                  <a:solidFill>
                    <a:srgbClr val="FF0000"/>
                  </a:solidFill>
                </a:rPr>
                <a:t>o</a:t>
              </a:r>
              <a:endParaRPr lang="es-CL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4079438" y="4504485"/>
            <a:ext cx="1884621" cy="1424188"/>
            <a:chOff x="1912463" y="1758462"/>
            <a:chExt cx="2512280" cy="1856936"/>
          </a:xfrm>
        </p:grpSpPr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4"/>
            <a:srcRect l="3300" t="13141" r="4784" b="13798"/>
            <a:stretch/>
          </p:blipFill>
          <p:spPr>
            <a:xfrm>
              <a:off x="1912463" y="1758462"/>
              <a:ext cx="2512280" cy="1856936"/>
            </a:xfrm>
            <a:prstGeom prst="rect">
              <a:avLst/>
            </a:prstGeom>
          </p:spPr>
        </p:pic>
        <p:sp>
          <p:nvSpPr>
            <p:cNvPr id="39" name="CuadroTexto 38"/>
            <p:cNvSpPr txBox="1"/>
            <p:nvPr/>
          </p:nvSpPr>
          <p:spPr>
            <a:xfrm>
              <a:off x="2577070" y="2218418"/>
              <a:ext cx="1529732" cy="682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800" dirty="0" smtClean="0"/>
                <a:t>lie</a:t>
              </a:r>
              <a:r>
                <a:rPr lang="es-CL" sz="2800" dirty="0" smtClean="0">
                  <a:solidFill>
                    <a:srgbClr val="002060"/>
                  </a:solidFill>
                </a:rPr>
                <a:t>br</a:t>
              </a:r>
              <a:r>
                <a:rPr lang="es-CL" sz="2800" dirty="0" smtClean="0">
                  <a:solidFill>
                    <a:srgbClr val="FF0000"/>
                  </a:solidFill>
                </a:rPr>
                <a:t>e</a:t>
              </a:r>
              <a:endParaRPr lang="es-CL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4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0242" t="5128" r="21153" b="5026"/>
          <a:stretch/>
        </p:blipFill>
        <p:spPr>
          <a:xfrm rot="16200000">
            <a:off x="3057121" y="-2372888"/>
            <a:ext cx="6349730" cy="1142296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1555139"/>
            <a:ext cx="10515600" cy="766030"/>
          </a:xfrm>
        </p:spPr>
        <p:txBody>
          <a:bodyPr>
            <a:normAutofit/>
          </a:bodyPr>
          <a:lstStyle/>
          <a:p>
            <a:r>
              <a:rPr lang="es-CL" sz="4800" b="1" smtClean="0">
                <a:latin typeface="Tcl Grafito" panose="02000000000000000000" pitchFamily="50" charset="0"/>
              </a:rPr>
              <a:t>Leamos el texto</a:t>
            </a:r>
            <a:endParaRPr lang="es-CL" sz="4800" b="1" dirty="0">
              <a:latin typeface="Tcl Grafito" panose="02000000000000000000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864" y="700348"/>
            <a:ext cx="5250108" cy="527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242" t="5128" r="21153" b="5026"/>
          <a:stretch/>
        </p:blipFill>
        <p:spPr>
          <a:xfrm rot="16200000">
            <a:off x="3057121" y="-2372888"/>
            <a:ext cx="6349730" cy="114229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986" y="2159505"/>
            <a:ext cx="1940024" cy="3674482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4009293" y="1905073"/>
            <a:ext cx="2639158" cy="2091673"/>
            <a:chOff x="4009293" y="1905073"/>
            <a:chExt cx="2639158" cy="2091673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9293" y="1905073"/>
              <a:ext cx="2639158" cy="2091673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4358345" y="2261376"/>
              <a:ext cx="22086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3200" b="1" dirty="0" smtClean="0"/>
                <a:t>¡Buen trabajo! </a:t>
              </a:r>
              <a:endParaRPr lang="es-CL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00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00665 1.11111E-6 L -0.00665 0.02824 L -0.01329 0.02824 L -0.01329 0.05671 L -0.01993 0.05671 L -0.01993 0.08518 L -0.02657 0.08518 L -0.02657 0.11366 L -0.03321 0.11366 L -0.03321 0.14213 L -0.03985 0.14213 L -0.03985 0.1706 L -0.04649 0.1706 L -0.04649 0.19907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104</Words>
  <Application>Microsoft Office PowerPoint</Application>
  <PresentationFormat>Panorámica</PresentationFormat>
  <Paragraphs>48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Tcl Grafito</vt:lpstr>
      <vt:lpstr>Tema de Office</vt:lpstr>
      <vt:lpstr>Presentación de PowerPoint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Leamos el texto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solis rios</dc:creator>
  <cp:lastModifiedBy>camila solis rios</cp:lastModifiedBy>
  <cp:revision>20</cp:revision>
  <dcterms:created xsi:type="dcterms:W3CDTF">2020-08-18T03:12:14Z</dcterms:created>
  <dcterms:modified xsi:type="dcterms:W3CDTF">2021-01-30T17:00:37Z</dcterms:modified>
</cp:coreProperties>
</file>