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FF"/>
    <a:srgbClr val="01B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5A8E8-F7A3-4DFD-9DB5-DBF978360484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35CD-B82E-4CD1-BC67-E312A4F65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847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Acto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86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Personajes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785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Karaoke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7448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Literarios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190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Dramaturgo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235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Narrador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Leña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1502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Obra teatral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7890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Paréntesis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401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Bosque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0398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Representación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817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Botas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6480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Secundarios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7299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Teatro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62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Cuadro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628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Cursiva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32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Wally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3114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Clímax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345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Payaso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444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Actriz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20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Conflicto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41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Diálogos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14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Escena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54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Final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69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Escenografía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93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Huesos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972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Inicio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35CD-B82E-4CD1-BC67-E312A4F655B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205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AE1BA-D4F7-4B0F-9508-D562EAB48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CE7983-DA32-4C20-9DF5-647D2F8D2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A651EB-4B39-45C0-83F0-9523707D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BB7215-B1B4-40E6-BAE7-ACCA65B0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94807-923C-432A-8FA2-136A2538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44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125EE-C441-4D2D-B172-3D8A2C93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6F44DD-4BD0-4DCB-BED3-FB81EBF7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35410D-7E20-4BB4-8532-2A05D2D7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5E6F4-E5A5-4112-A116-CF834C83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DDCB8-1437-4A7F-81D2-B938A6A7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80987F-7E2C-4F31-9D1F-0AC0ACB0F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4A80D5-AFE1-44AD-A5E9-6707CEE3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8B183-61B7-465A-AED7-208909EF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4B6F8-E66C-4D1E-A25F-40241932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AA111B-D16D-4391-8A0D-00F99BFC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16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0514D-67A9-4C4F-BA2A-0A4D868F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8AA147-99FC-4D7F-B906-E78BA006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038533-4096-43C4-8384-75009C25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04D581-4767-4BE6-8010-1005F74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2FBDC0-D431-4AE9-93B3-4F0C8AF4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303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31E78-5704-4112-9E30-DBD1132D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85DB18-D11C-44A4-A87C-F1352FDFA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C3029-C66B-4A19-9DF1-DC234FC2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6AA702-8D48-4A0A-BB89-3F5B590D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27C737-9F11-4507-9A2A-90BC9226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195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F28F3-2019-448C-A942-452E0C13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EE879B-4CC5-49C9-9068-F0E0B998E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3E1C1E-17AF-4F1D-AA1F-166E5EA0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2F6A65-2A2E-47DE-831A-142CC413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BE822-2B0E-4D21-B486-1B2CE5F7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E0333C-A726-41F3-B550-1DE4B52C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824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8F494-4304-4F8C-B966-8D044DF8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B89FC1-7F00-4D7B-ACCA-4CCFC1A2B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1D262-AD76-40CC-8F6B-C4BCC65A6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A39528-202B-4AAB-9B00-F6F56320D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E99FA7-83D9-448D-B8F3-6C3A3CF51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6FB7A5-EC85-4AFA-B97C-10E817DD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866C76-752F-4564-A1DA-325F601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62BF61-3DEC-41B6-A760-C9EA9B7B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10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089FE-8A19-4327-AB88-8388D7DC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072E69-D1EF-490D-A967-3A7DC846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2CB2CC-E09B-4D51-B98F-6F63A218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AEE293-794B-45A7-BB9D-1A9D4866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569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0BACD4-2E88-4BC1-8F69-85C0BCBD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AA7F56-0D44-4591-8C9C-A3CD0038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2F22F6-2517-45A6-82A4-5A19B6FE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941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E3B73-8D1B-4D11-85D5-84CF26E6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52915-9D58-4B8F-8E7A-299817E8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46BE0-1695-40E6-AFA0-6745F91B2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184AE5-4520-42C2-A183-3D017741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47517A-D1BD-4D4D-986C-B51932CD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EF582-4C6C-4786-8E8A-0B1590BF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9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C1260-06F3-4602-B177-C3962ADF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2CE70F-ED82-46C4-AFDD-F1E084827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E838B0-638D-4A79-81C0-93B0665AE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898BA4-305A-4C70-9276-94626AD4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A21EF4-31EF-4FA7-A3D8-A77B7F60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A9BA27-B9E7-4BD5-BDF2-6A43E19A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983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AB34D4-56FB-42A3-830D-A7F0810C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978923-BAEF-4F85-B56D-98111BBD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B72E6-6657-4DA1-AC1C-F190CC05D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8006-17BE-499C-A614-357A9DBC49FA}" type="datetimeFigureOut">
              <a:rPr lang="es-CL" smtClean="0"/>
              <a:t>16-03-2023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649E66-24D0-4465-9F97-BE54DBD3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3E130-ECBB-46C0-A4BE-75D0144FA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0113A-F392-4505-B8E9-F8CE398FAE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074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sí es el logo del nuevo 'Pasapalabra' de Roberto Leal">
            <a:extLst>
              <a:ext uri="{FF2B5EF4-FFF2-40B4-BE49-F238E27FC236}">
                <a16:creationId xmlns:a16="http://schemas.microsoft.com/office/drawing/2014/main" id="{242C3846-C5BE-406D-A6EA-4FA954FB1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7453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2B8AB54-38D1-4B4E-9280-FFED3A223DB2}"/>
              </a:ext>
            </a:extLst>
          </p:cNvPr>
          <p:cNvSpPr txBox="1"/>
          <p:nvPr/>
        </p:nvSpPr>
        <p:spPr>
          <a:xfrm>
            <a:off x="8112123" y="4462073"/>
            <a:ext cx="3671836" cy="2000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solidFill>
                  <a:srgbClr val="002060"/>
                </a:solidFill>
                <a:latin typeface="CHRISTMAS PARTY" panose="02000503000000020004" pitchFamily="50" charset="0"/>
              </a:rPr>
              <a:t>Texto dramático</a:t>
            </a:r>
          </a:p>
          <a:p>
            <a:pPr algn="ctr"/>
            <a:endParaRPr lang="es-CL" sz="3600" dirty="0">
              <a:solidFill>
                <a:srgbClr val="002060"/>
              </a:solidFill>
              <a:latin typeface="CHRISTMAS PART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8D4ABB9A-6388-4794-9A5E-75A25506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391580" y="333454"/>
            <a:ext cx="2603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PARTE CON I: Primera etapa de la secuencia narrativa. Es el comienzo de una historia.</a:t>
            </a:r>
            <a:endParaRPr lang="es-ES" sz="32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C808E81C-8F99-45A7-AD2E-0659391F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603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CONTIENE LA J: </a:t>
            </a:r>
          </a:p>
          <a:p>
            <a:pPr algn="ctr"/>
            <a:endParaRPr lang="es-CL" sz="2400" dirty="0">
              <a:latin typeface="Caricaturista" panose="020B0603050302020204" pitchFamily="34" charset="0"/>
            </a:endParaRPr>
          </a:p>
          <a:p>
            <a:pPr algn="ctr"/>
            <a:r>
              <a:rPr lang="es-CL" sz="2400" dirty="0">
                <a:latin typeface="Caricaturista" panose="020B0603050302020204" pitchFamily="34" charset="0"/>
              </a:rPr>
              <a:t>Quienes están presentes en la historia y realizan acciones</a:t>
            </a:r>
            <a:r>
              <a:rPr lang="es-CL" dirty="0"/>
              <a:t>.</a:t>
            </a:r>
            <a:endParaRPr lang="es-ES" sz="24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12EEF3A9-47A2-44CC-BEE0-553DE1FA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6033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100" dirty="0">
                <a:latin typeface="Caricaturista" panose="020B0603050302020204" pitchFamily="34" charset="0"/>
              </a:rPr>
              <a:t>PARTE CON K: </a:t>
            </a:r>
          </a:p>
          <a:p>
            <a:pPr algn="ctr"/>
            <a:endParaRPr lang="es-CL" sz="2100" dirty="0">
              <a:latin typeface="Caricaturista" panose="020B0603050302020204" pitchFamily="34" charset="0"/>
            </a:endParaRPr>
          </a:p>
          <a:p>
            <a:pPr algn="ctr"/>
            <a:r>
              <a:rPr lang="es-CL" sz="2100" dirty="0">
                <a:latin typeface="Caricaturista" panose="020B0603050302020204" pitchFamily="34" charset="0"/>
              </a:rPr>
              <a:t>Cantar una canción siguiendo la letra, con música de fondo. </a:t>
            </a:r>
            <a:endParaRPr lang="es-ES" sz="21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1B16B169-D24D-42C8-945E-2E83FCA32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6470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aricaturista" panose="020B0603050302020204" pitchFamily="34" charset="0"/>
              </a:rPr>
              <a:t>PARTE CON L: </a:t>
            </a:r>
          </a:p>
          <a:p>
            <a:pPr algn="ctr"/>
            <a:endParaRPr lang="es-CL" sz="2600" dirty="0">
              <a:latin typeface="Caricaturista" panose="020B0603050302020204" pitchFamily="34" charset="0"/>
            </a:endParaRPr>
          </a:p>
          <a:p>
            <a:pPr algn="ctr"/>
            <a:r>
              <a:rPr lang="es-CL" sz="2600" dirty="0">
                <a:latin typeface="Caricaturista" panose="020B0603050302020204" pitchFamily="34" charset="0"/>
              </a:rPr>
              <a:t>Textos ficticios. </a:t>
            </a:r>
          </a:p>
        </p:txBody>
      </p:sp>
    </p:spTree>
    <p:extLst>
      <p:ext uri="{BB962C8B-B14F-4D97-AF65-F5344CB8AC3E}">
        <p14:creationId xmlns:p14="http://schemas.microsoft.com/office/powerpoint/2010/main" val="6334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53996913-B00F-4BB2-A18F-5C5BA461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935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Caricaturista" panose="020B0603050302020204" pitchFamily="34" charset="0"/>
              </a:rPr>
              <a:t>CONTIENE LA M: </a:t>
            </a:r>
          </a:p>
          <a:p>
            <a:pPr algn="ctr"/>
            <a:endParaRPr lang="es-CL" sz="2800" dirty="0">
              <a:latin typeface="Caricaturista" panose="020B0603050302020204" pitchFamily="34" charset="0"/>
            </a:endParaRPr>
          </a:p>
          <a:p>
            <a:pPr algn="ctr"/>
            <a:r>
              <a:rPr lang="es-CL" sz="2800" dirty="0">
                <a:latin typeface="Caricaturista" panose="020B0603050302020204" pitchFamily="34" charset="0"/>
              </a:rPr>
              <a:t>Persona que escribe un texto dramático.</a:t>
            </a:r>
            <a:endParaRPr lang="es-ES" sz="40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5736E95F-702A-40D6-BF4F-80783DC6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603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PARTE CON N: </a:t>
            </a:r>
          </a:p>
          <a:p>
            <a:pPr algn="ctr"/>
            <a:endParaRPr lang="es-CL" sz="2400" dirty="0">
              <a:latin typeface="Caricaturista" panose="020B0603050302020204" pitchFamily="34" charset="0"/>
            </a:endParaRPr>
          </a:p>
          <a:p>
            <a:pPr algn="ctr"/>
            <a:r>
              <a:rPr lang="es-CL" sz="2400" dirty="0">
                <a:latin typeface="Caricaturista" panose="020B0603050302020204" pitchFamily="34" charset="0"/>
              </a:rPr>
              <a:t>Voz ficticia creada por el autor, que cuenta una historia. </a:t>
            </a:r>
          </a:p>
        </p:txBody>
      </p:sp>
    </p:spTree>
    <p:extLst>
      <p:ext uri="{BB962C8B-B14F-4D97-AF65-F5344CB8AC3E}">
        <p14:creationId xmlns:p14="http://schemas.microsoft.com/office/powerpoint/2010/main" val="40671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B1B12668-358D-404D-9BE8-C252DB823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854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CONTIENE LA Ñ: </a:t>
            </a:r>
          </a:p>
          <a:p>
            <a:pPr algn="ctr"/>
            <a:endParaRPr lang="es-CL" sz="2400" dirty="0">
              <a:latin typeface="Caricaturista" panose="020B0603050302020204" pitchFamily="34" charset="0"/>
            </a:endParaRPr>
          </a:p>
          <a:p>
            <a:pPr algn="ctr"/>
            <a:r>
              <a:rPr lang="es-CL" sz="2400" dirty="0">
                <a:latin typeface="Caricaturista" panose="020B0603050302020204" pitchFamily="34" charset="0"/>
              </a:rPr>
              <a:t>Recurso que se utiliza para prender fuego. </a:t>
            </a:r>
          </a:p>
        </p:txBody>
      </p:sp>
    </p:spTree>
    <p:extLst>
      <p:ext uri="{BB962C8B-B14F-4D97-AF65-F5344CB8AC3E}">
        <p14:creationId xmlns:p14="http://schemas.microsoft.com/office/powerpoint/2010/main" val="40136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F4832167-3E0B-4F38-8A65-00C1563D0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603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PARTE CON O: </a:t>
            </a:r>
          </a:p>
          <a:p>
            <a:pPr algn="ctr"/>
            <a:endParaRPr lang="es-CL" sz="2400" dirty="0">
              <a:latin typeface="Caricaturista" panose="020B0603050302020204" pitchFamily="34" charset="0"/>
            </a:endParaRPr>
          </a:p>
          <a:p>
            <a:pPr algn="ctr"/>
            <a:r>
              <a:rPr lang="es-CL" sz="2400" dirty="0">
                <a:latin typeface="Caricaturista" panose="020B0603050302020204" pitchFamily="34" charset="0"/>
              </a:rPr>
              <a:t>Representación de un texto dramático en un escenario. (Dos palabras)</a:t>
            </a:r>
            <a:endParaRPr lang="es-ES" sz="36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45C0FD17-C288-4B48-8F45-319E1248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B16E2CB6-7847-4BBF-AD88-117CE8CD7317}"/>
              </a:ext>
            </a:extLst>
          </p:cNvPr>
          <p:cNvSpPr txBox="1"/>
          <p:nvPr/>
        </p:nvSpPr>
        <p:spPr>
          <a:xfrm>
            <a:off x="289466" y="412203"/>
            <a:ext cx="2603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aricaturista" panose="020B0603050302020204" pitchFamily="34" charset="0"/>
              </a:rPr>
              <a:t>PARTE CON P: </a:t>
            </a:r>
          </a:p>
          <a:p>
            <a:pPr algn="ctr"/>
            <a:endParaRPr lang="es-CL" sz="2000" dirty="0">
              <a:latin typeface="Caricaturista" panose="020B0603050302020204" pitchFamily="34" charset="0"/>
            </a:endParaRPr>
          </a:p>
          <a:p>
            <a:pPr algn="ctr"/>
            <a:r>
              <a:rPr lang="es-CL" sz="2000" dirty="0">
                <a:latin typeface="Caricaturista" panose="020B0603050302020204" pitchFamily="34" charset="0"/>
              </a:rPr>
              <a:t>Signos que se utilizan para agregar las acotaciones. </a:t>
            </a:r>
          </a:p>
        </p:txBody>
      </p:sp>
    </p:spTree>
    <p:extLst>
      <p:ext uri="{BB962C8B-B14F-4D97-AF65-F5344CB8AC3E}">
        <p14:creationId xmlns:p14="http://schemas.microsoft.com/office/powerpoint/2010/main" val="21540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420F4A61-AB19-4257-A059-E8A4EB96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603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aricaturista" panose="020B0603050302020204" pitchFamily="34" charset="0"/>
              </a:rPr>
              <a:t>CONTIENE LA Q:</a:t>
            </a:r>
          </a:p>
          <a:p>
            <a:pPr algn="ctr"/>
            <a:endParaRPr lang="es-CL" sz="2000" dirty="0">
              <a:latin typeface="Caricaturista" panose="020B0603050302020204" pitchFamily="34" charset="0"/>
            </a:endParaRPr>
          </a:p>
          <a:p>
            <a:pPr algn="ctr"/>
            <a:r>
              <a:rPr lang="es-CL" sz="2000" dirty="0">
                <a:latin typeface="Caricaturista" panose="020B0603050302020204" pitchFamily="34" charset="0"/>
              </a:rPr>
              <a:t>Ambiente lleno de árboles, plantas y mucha vegetación. </a:t>
            </a:r>
            <a:endParaRPr lang="es-ES" sz="32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ena 3 recupera el concurso &quot;Pasapalabra&quot;">
            <a:extLst>
              <a:ext uri="{FF2B5EF4-FFF2-40B4-BE49-F238E27FC236}">
                <a16:creationId xmlns:a16="http://schemas.microsoft.com/office/drawing/2014/main" id="{F94B377D-5A3C-4AF7-A249-94CBA03A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452588" y="604030"/>
            <a:ext cx="2471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PARTE CON A</a:t>
            </a:r>
            <a:r>
              <a:rPr lang="es-CL" dirty="0">
                <a:latin typeface="Caricaturista" panose="020B0603050302020204" pitchFamily="34" charset="0"/>
              </a:rPr>
              <a:t>: </a:t>
            </a:r>
          </a:p>
          <a:p>
            <a:pPr algn="ctr"/>
            <a:r>
              <a:rPr lang="es-CL" sz="2400" dirty="0">
                <a:latin typeface="Caricaturista" panose="020B0603050302020204" pitchFamily="34" charset="0"/>
              </a:rPr>
              <a:t>Se marca por la caída del telón u oscurecimiento del escenario.</a:t>
            </a:r>
            <a:endParaRPr lang="es-ES" sz="44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258173C4-F78B-4947-B6BF-02BD3586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430592" y="372419"/>
            <a:ext cx="2603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PARTE CON R: </a:t>
            </a:r>
          </a:p>
          <a:p>
            <a:pPr algn="ctr"/>
            <a:r>
              <a:rPr lang="es-CL" sz="2400" dirty="0">
                <a:latin typeface="Caricaturista" panose="020B0603050302020204" pitchFamily="34" charset="0"/>
              </a:rPr>
              <a:t>Se puede hacer una ______ de un texto dramático en un escenario.</a:t>
            </a:r>
            <a:endParaRPr lang="es-ES" sz="44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6A22303F-292C-4E9C-9784-B365AD006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935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Caricaturista" panose="020B0603050302020204" pitchFamily="34" charset="0"/>
              </a:rPr>
              <a:t>PARTE CON S: </a:t>
            </a:r>
          </a:p>
          <a:p>
            <a:pPr algn="ctr"/>
            <a:r>
              <a:rPr lang="es-CL" sz="2800" dirty="0">
                <a:latin typeface="Caricaturista" panose="020B0603050302020204" pitchFamily="34" charset="0"/>
              </a:rPr>
              <a:t>Tipos de personajes que acompañan a los principales.</a:t>
            </a:r>
            <a:endParaRPr lang="es-ES" sz="28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6C89E806-5F1E-4C9C-96E2-369B0699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50156" y="300314"/>
            <a:ext cx="2830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Caricaturista" panose="020B0603050302020204" pitchFamily="34" charset="0"/>
              </a:rPr>
              <a:t>PARTE CON T: </a:t>
            </a:r>
          </a:p>
          <a:p>
            <a:pPr algn="ctr"/>
            <a:endParaRPr lang="es-CL" sz="2800" dirty="0">
              <a:latin typeface="Caricaturista" panose="020B0603050302020204" pitchFamily="34" charset="0"/>
            </a:endParaRPr>
          </a:p>
          <a:p>
            <a:pPr algn="ctr"/>
            <a:r>
              <a:rPr lang="es-CL" sz="2800" dirty="0">
                <a:latin typeface="Caricaturista" panose="020B0603050302020204" pitchFamily="34" charset="0"/>
              </a:rPr>
              <a:t>Obra presentada ante un público en un escenario.</a:t>
            </a:r>
            <a:endParaRPr lang="es-ES" sz="48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6F4B97A8-6A5B-403D-B4FA-659D716A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603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aricaturista" panose="020B0603050302020204" pitchFamily="34" charset="0"/>
              </a:rPr>
              <a:t>CONTIENE LA U:</a:t>
            </a:r>
          </a:p>
          <a:p>
            <a:pPr algn="ctr"/>
            <a:endParaRPr lang="es-CL" sz="2000" dirty="0">
              <a:latin typeface="Caricaturista" panose="020B0603050302020204" pitchFamily="34" charset="0"/>
            </a:endParaRPr>
          </a:p>
          <a:p>
            <a:pPr algn="ctr"/>
            <a:r>
              <a:rPr lang="es-CL" sz="2000" dirty="0">
                <a:latin typeface="Caricaturista" panose="020B0603050302020204" pitchFamily="34" charset="0"/>
              </a:rPr>
              <a:t>Ambientación física que se crea con la escenografía. </a:t>
            </a:r>
            <a:endParaRPr lang="es-ES" sz="36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A245FDBA-67E0-40A4-88B4-C5A045729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935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Caricaturista" panose="020B0603050302020204" pitchFamily="34" charset="0"/>
              </a:rPr>
              <a:t>CONTIENE LA V: Generalmente, las acotaciones se escriben con este estilo de letra.</a:t>
            </a:r>
            <a:endParaRPr lang="es-ES" sz="44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E834F866-67FA-4D8C-A896-FE93EC701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22779" y="574715"/>
            <a:ext cx="293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CONTIENE LA W: </a:t>
            </a:r>
          </a:p>
          <a:p>
            <a:pPr algn="ctr"/>
            <a:r>
              <a:rPr lang="es-CL" sz="2400" dirty="0">
                <a:latin typeface="Caricaturista" panose="020B0603050302020204" pitchFamily="34" charset="0"/>
              </a:rPr>
              <a:t>¡Lo buscamos! </a:t>
            </a:r>
          </a:p>
          <a:p>
            <a:pPr algn="ctr"/>
            <a:r>
              <a:rPr lang="es-CL" sz="2400" dirty="0">
                <a:latin typeface="Caricaturista" panose="020B0603050302020204" pitchFamily="34" charset="0"/>
              </a:rPr>
              <a:t>Es un personaje famoso de libros.</a:t>
            </a:r>
            <a:endParaRPr lang="es-ES" sz="36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53E3496C-D409-4B90-99DD-D688339FD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603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aricaturista" panose="020B0603050302020204" pitchFamily="34" charset="0"/>
              </a:rPr>
              <a:t>CONTIENE LA X:</a:t>
            </a:r>
          </a:p>
          <a:p>
            <a:pPr algn="ctr"/>
            <a:endParaRPr lang="es-CL" sz="2000" dirty="0">
              <a:latin typeface="Caricaturista" panose="020B0603050302020204" pitchFamily="34" charset="0"/>
            </a:endParaRPr>
          </a:p>
          <a:p>
            <a:pPr algn="ctr"/>
            <a:r>
              <a:rPr lang="es-CL" sz="2000" dirty="0">
                <a:latin typeface="Caricaturista" panose="020B0603050302020204" pitchFamily="34" charset="0"/>
              </a:rPr>
              <a:t>Momento de mayor tensión de un relato. </a:t>
            </a:r>
            <a:endParaRPr lang="es-ES" sz="36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8805E6CB-14C9-4AE5-A913-1964516A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184891" y="599997"/>
            <a:ext cx="3021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CONTIENE LA Y: Personaje de cara blanca que busca hacer reír a las personas.</a:t>
            </a:r>
            <a:endParaRPr lang="es-ES" sz="48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E3B63EDD-D308-4EE7-96F8-2C63BCCB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89466" y="412203"/>
            <a:ext cx="2603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aricaturista" panose="020B0603050302020204" pitchFamily="34" charset="0"/>
              </a:rPr>
              <a:t>CONTIENE LA Z: </a:t>
            </a:r>
          </a:p>
          <a:p>
            <a:pPr algn="ctr"/>
            <a:endParaRPr lang="es-CL" sz="2000" dirty="0">
              <a:latin typeface="Caricaturista" panose="020B0603050302020204" pitchFamily="34" charset="0"/>
            </a:endParaRPr>
          </a:p>
          <a:p>
            <a:pPr algn="ctr"/>
            <a:r>
              <a:rPr lang="es-CL" sz="2000" dirty="0">
                <a:latin typeface="Caricaturista" panose="020B0603050302020204" pitchFamily="34" charset="0"/>
              </a:rPr>
              <a:t>Mujer que se dedica a la actuación. </a:t>
            </a:r>
            <a:endParaRPr lang="es-ES" sz="36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Antena 3 recupera el concurso &quot;Pasapalabra&quot;">
            <a:extLst>
              <a:ext uri="{FF2B5EF4-FFF2-40B4-BE49-F238E27FC236}">
                <a16:creationId xmlns:a16="http://schemas.microsoft.com/office/drawing/2014/main" id="{6C11D0B8-92DB-4EB5-9A9F-BEF42BDB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pic>
        <p:nvPicPr>
          <p:cNvPr id="9" name="Imagen 8" descr="Imagen que contiene taza, tabla&#10;&#10;Descripción generada automáticamente">
            <a:extLst>
              <a:ext uri="{FF2B5EF4-FFF2-40B4-BE49-F238E27FC236}">
                <a16:creationId xmlns:a16="http://schemas.microsoft.com/office/drawing/2014/main" id="{0A1E245D-659E-460F-B484-902CC255E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12" y="755408"/>
            <a:ext cx="3987508" cy="52702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1FF960-EA17-4831-B210-68AC78C9AB4E}"/>
              </a:ext>
            </a:extLst>
          </p:cNvPr>
          <p:cNvSpPr txBox="1"/>
          <p:nvPr/>
        </p:nvSpPr>
        <p:spPr>
          <a:xfrm>
            <a:off x="2562488" y="2884004"/>
            <a:ext cx="694021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7200" dirty="0">
                <a:solidFill>
                  <a:srgbClr val="002060"/>
                </a:solidFill>
                <a:latin typeface="Showcard Gothic" panose="04020904020102020604" pitchFamily="82" charset="0"/>
              </a:rPr>
              <a:t>   FELICIDADES</a:t>
            </a:r>
          </a:p>
        </p:txBody>
      </p:sp>
      <p:pic>
        <p:nvPicPr>
          <p:cNvPr id="11" name="FINAL">
            <a:hlinkClick r:id="" action="ppaction://media"/>
            <a:extLst>
              <a:ext uri="{FF2B5EF4-FFF2-40B4-BE49-F238E27FC236}">
                <a16:creationId xmlns:a16="http://schemas.microsoft.com/office/drawing/2014/main" id="{67BDCF87-51EF-4B4B-B305-8CB0B3B162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0578" y="5416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BFDB5C9C-8FD4-4324-89F4-4D1D3349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263471" y="516835"/>
            <a:ext cx="2972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Caricaturista" panose="020B0603050302020204" pitchFamily="34" charset="0"/>
              </a:rPr>
              <a:t>PARTE CON B: </a:t>
            </a:r>
          </a:p>
          <a:p>
            <a:pPr algn="ctr"/>
            <a:endParaRPr lang="es-CL" sz="2800" dirty="0">
              <a:latin typeface="Caricaturista" panose="020B0603050302020204" pitchFamily="34" charset="0"/>
            </a:endParaRPr>
          </a:p>
          <a:p>
            <a:pPr algn="ctr"/>
            <a:r>
              <a:rPr lang="es-CL" sz="2800" dirty="0">
                <a:latin typeface="Caricaturista" panose="020B0603050302020204" pitchFamily="34" charset="0"/>
              </a:rPr>
              <a:t>Tipo de zapato alto.</a:t>
            </a:r>
          </a:p>
        </p:txBody>
      </p:sp>
    </p:spTree>
    <p:extLst>
      <p:ext uri="{BB962C8B-B14F-4D97-AF65-F5344CB8AC3E}">
        <p14:creationId xmlns:p14="http://schemas.microsoft.com/office/powerpoint/2010/main" val="12482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C4968E9B-57A5-45E7-A338-F3A94C89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104149" y="820884"/>
            <a:ext cx="3117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PARTE CON LA C: Problema o situación compleja que enfrentan los personajes.</a:t>
            </a:r>
          </a:p>
        </p:txBody>
      </p:sp>
    </p:spTree>
    <p:extLst>
      <p:ext uri="{BB962C8B-B14F-4D97-AF65-F5344CB8AC3E}">
        <p14:creationId xmlns:p14="http://schemas.microsoft.com/office/powerpoint/2010/main" val="37385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27107B91-B3E2-47EC-A51E-956DC6D4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426680" y="516835"/>
            <a:ext cx="2667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aricaturista" panose="020B0603050302020204" pitchFamily="34" charset="0"/>
              </a:rPr>
              <a:t>PARTE CON LA D: </a:t>
            </a:r>
          </a:p>
          <a:p>
            <a:pPr algn="ctr"/>
            <a:endParaRPr lang="es-CL" sz="2000" dirty="0">
              <a:latin typeface="Caricaturista" panose="020B0603050302020204" pitchFamily="34" charset="0"/>
            </a:endParaRPr>
          </a:p>
          <a:p>
            <a:pPr algn="ctr"/>
            <a:r>
              <a:rPr lang="es-CL" sz="2000" dirty="0">
                <a:latin typeface="Caricaturista" panose="020B0603050302020204" pitchFamily="34" charset="0"/>
              </a:rPr>
              <a:t>Conversación que está escrita en los textos dramáticos.</a:t>
            </a:r>
          </a:p>
          <a:p>
            <a:pPr algn="ctr"/>
            <a:r>
              <a:rPr lang="es-CL" sz="2000" dirty="0">
                <a:latin typeface="Caricaturista" panose="020B0603050302020204" pitchFamily="34" charset="0"/>
              </a:rPr>
              <a:t>Por medio de ellos hablan los personajes en el texto.</a:t>
            </a:r>
            <a:endParaRPr lang="es-ES" sz="36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519AEDB1-3B80-49A3-AD37-71201EF8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401156" y="412203"/>
            <a:ext cx="2491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ricaturista" panose="020B0603050302020204" pitchFamily="34" charset="0"/>
              </a:rPr>
              <a:t>PARTE CON E: Parte de un acto. Se marca por la entrada o salida de personajes. </a:t>
            </a:r>
            <a:endParaRPr lang="es-ES" sz="32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1D184B23-B1F0-48CB-ABE6-6447EA387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396916" y="684067"/>
            <a:ext cx="24916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aricaturista" panose="020B0603050302020204" pitchFamily="34" charset="0"/>
              </a:rPr>
              <a:t>PARTE CON F:  Término de un relato. Es decir, la última etapa de la secuencia narrativa.</a:t>
            </a:r>
            <a:endParaRPr lang="es-ES" sz="32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0CA30353-74D6-4B1B-9FC4-74306CD1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401156" y="412203"/>
            <a:ext cx="2491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aricaturista" panose="020B0603050302020204" pitchFamily="34" charset="0"/>
              </a:rPr>
              <a:t>CONTIENE LA G: </a:t>
            </a:r>
          </a:p>
          <a:p>
            <a:pPr algn="ctr"/>
            <a:endParaRPr lang="es-CL" sz="2000" dirty="0">
              <a:latin typeface="Caricaturista" panose="020B0603050302020204" pitchFamily="34" charset="0"/>
            </a:endParaRPr>
          </a:p>
          <a:p>
            <a:pPr algn="ctr"/>
            <a:r>
              <a:rPr lang="es-CL" sz="2000" dirty="0">
                <a:latin typeface="Caricaturista" panose="020B0603050302020204" pitchFamily="34" charset="0"/>
              </a:rPr>
              <a:t>Ambientación y decoración que se utiliza para contextualizar el espacio físico en el teatro.</a:t>
            </a:r>
            <a:endParaRPr lang="es-ES" sz="40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ntena 3 recupera el concurso &quot;Pasapalabra&quot;">
            <a:extLst>
              <a:ext uri="{FF2B5EF4-FFF2-40B4-BE49-F238E27FC236}">
                <a16:creationId xmlns:a16="http://schemas.microsoft.com/office/drawing/2014/main" id="{E93628D0-AF6D-4113-A5E0-F5615BCF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596F4C-CF1F-4467-A026-2089B70EF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729F88-9AFD-4F4E-938C-045A8481D2AC}"/>
              </a:ext>
            </a:extLst>
          </p:cNvPr>
          <p:cNvSpPr/>
          <p:nvPr/>
        </p:nvSpPr>
        <p:spPr>
          <a:xfrm>
            <a:off x="3224630" y="987077"/>
            <a:ext cx="5920263" cy="51452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E22B7F-F83F-4B5B-B744-A2668E365145}"/>
              </a:ext>
            </a:extLst>
          </p:cNvPr>
          <p:cNvSpPr/>
          <p:nvPr/>
        </p:nvSpPr>
        <p:spPr>
          <a:xfrm>
            <a:off x="5738191" y="75149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BD1566-EEA1-45DA-ABC4-7B0AD0390F11}"/>
              </a:ext>
            </a:extLst>
          </p:cNvPr>
          <p:cNvSpPr/>
          <p:nvPr/>
        </p:nvSpPr>
        <p:spPr>
          <a:xfrm>
            <a:off x="6453809" y="832382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612212-5A1E-42B8-B911-485A3927EA95}"/>
              </a:ext>
            </a:extLst>
          </p:cNvPr>
          <p:cNvSpPr/>
          <p:nvPr/>
        </p:nvSpPr>
        <p:spPr>
          <a:xfrm>
            <a:off x="8238586" y="180259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AE198E-95EC-4B4C-BC71-D9265DBB604C}"/>
              </a:ext>
            </a:extLst>
          </p:cNvPr>
          <p:cNvSpPr/>
          <p:nvPr/>
        </p:nvSpPr>
        <p:spPr>
          <a:xfrm>
            <a:off x="7779184" y="1330403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B75B2CF-9245-41C7-B25B-BC686D779F43}"/>
              </a:ext>
            </a:extLst>
          </p:cNvPr>
          <p:cNvSpPr/>
          <p:nvPr/>
        </p:nvSpPr>
        <p:spPr>
          <a:xfrm>
            <a:off x="7129094" y="1047319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0A7FC96-B8E7-4351-BB2A-BB05753FA6AD}"/>
              </a:ext>
            </a:extLst>
          </p:cNvPr>
          <p:cNvSpPr/>
          <p:nvPr/>
        </p:nvSpPr>
        <p:spPr>
          <a:xfrm>
            <a:off x="5489843" y="606661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Ñ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6125602-E5C6-460F-A8C4-963B58EC8284}"/>
              </a:ext>
            </a:extLst>
          </p:cNvPr>
          <p:cNvSpPr/>
          <p:nvPr/>
        </p:nvSpPr>
        <p:spPr>
          <a:xfrm>
            <a:off x="8788564" y="3552015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01D4F6B-48F7-44EF-9AAE-129EA3E1D81C}"/>
              </a:ext>
            </a:extLst>
          </p:cNvPr>
          <p:cNvSpPr/>
          <p:nvPr/>
        </p:nvSpPr>
        <p:spPr>
          <a:xfrm>
            <a:off x="8787084" y="2923440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391C61-C76B-4847-AC61-E5987DB2E4FC}"/>
              </a:ext>
            </a:extLst>
          </p:cNvPr>
          <p:cNvSpPr/>
          <p:nvPr/>
        </p:nvSpPr>
        <p:spPr>
          <a:xfrm>
            <a:off x="8586971" y="2355871"/>
            <a:ext cx="715618" cy="617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3AEEA95-EB6C-432B-8446-31E4DF22B5C6}"/>
              </a:ext>
            </a:extLst>
          </p:cNvPr>
          <p:cNvSpPr/>
          <p:nvPr/>
        </p:nvSpPr>
        <p:spPr>
          <a:xfrm>
            <a:off x="6182630" y="606428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752CE2A-7D2C-45BF-AF80-AAAEB8C8A18C}"/>
              </a:ext>
            </a:extLst>
          </p:cNvPr>
          <p:cNvSpPr/>
          <p:nvPr/>
        </p:nvSpPr>
        <p:spPr>
          <a:xfrm>
            <a:off x="8429275" y="473925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3FA6C0-E438-4404-9347-161598F57C29}"/>
              </a:ext>
            </a:extLst>
          </p:cNvPr>
          <p:cNvSpPr/>
          <p:nvPr/>
        </p:nvSpPr>
        <p:spPr>
          <a:xfrm>
            <a:off x="8735566" y="418059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D9B9B82-928A-44B7-B482-C88110160B54}"/>
              </a:ext>
            </a:extLst>
          </p:cNvPr>
          <p:cNvSpPr/>
          <p:nvPr/>
        </p:nvSpPr>
        <p:spPr>
          <a:xfrm>
            <a:off x="6862755" y="59439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D526C2E-D559-46EC-BA1B-6F052A0208B3}"/>
              </a:ext>
            </a:extLst>
          </p:cNvPr>
          <p:cNvSpPr/>
          <p:nvPr/>
        </p:nvSpPr>
        <p:spPr>
          <a:xfrm>
            <a:off x="7468113" y="564745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29A1CA1-7D4E-4652-9D7D-0E646C060F2F}"/>
              </a:ext>
            </a:extLst>
          </p:cNvPr>
          <p:cNvSpPr/>
          <p:nvPr/>
        </p:nvSpPr>
        <p:spPr>
          <a:xfrm>
            <a:off x="8002738" y="5243830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C6FE651-38C0-4293-902F-EB917CCF0718}"/>
              </a:ext>
            </a:extLst>
          </p:cNvPr>
          <p:cNvSpPr/>
          <p:nvPr/>
        </p:nvSpPr>
        <p:spPr>
          <a:xfrm>
            <a:off x="3157943" y="488241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8B21BDC-F00D-4337-8A14-D90134BB9619}"/>
              </a:ext>
            </a:extLst>
          </p:cNvPr>
          <p:cNvSpPr/>
          <p:nvPr/>
        </p:nvSpPr>
        <p:spPr>
          <a:xfrm>
            <a:off x="3574565" y="534887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9642AB-0248-4FA5-B36C-72ED595FFFD0}"/>
              </a:ext>
            </a:extLst>
          </p:cNvPr>
          <p:cNvSpPr/>
          <p:nvPr/>
        </p:nvSpPr>
        <p:spPr>
          <a:xfrm>
            <a:off x="4139307" y="5742215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997E4F-042A-4550-B67D-BA4CB5DFDFFF}"/>
              </a:ext>
            </a:extLst>
          </p:cNvPr>
          <p:cNvSpPr/>
          <p:nvPr/>
        </p:nvSpPr>
        <p:spPr>
          <a:xfrm>
            <a:off x="4780974" y="5952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554FCAE-3124-4EA1-B27D-E8C686E55E1F}"/>
              </a:ext>
            </a:extLst>
          </p:cNvPr>
          <p:cNvSpPr/>
          <p:nvPr/>
        </p:nvSpPr>
        <p:spPr>
          <a:xfrm>
            <a:off x="2815821" y="3069041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D9C963B-9600-4AE4-B43E-2C253B934982}"/>
              </a:ext>
            </a:extLst>
          </p:cNvPr>
          <p:cNvSpPr/>
          <p:nvPr/>
        </p:nvSpPr>
        <p:spPr>
          <a:xfrm>
            <a:off x="2793929" y="369401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C9625E-751D-4426-B79D-0B1E42BA6EEE}"/>
              </a:ext>
            </a:extLst>
          </p:cNvPr>
          <p:cNvSpPr/>
          <p:nvPr/>
        </p:nvSpPr>
        <p:spPr>
          <a:xfrm>
            <a:off x="2865341" y="4330576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BBD782-99E1-4928-BB46-0861D1BC7CF2}"/>
              </a:ext>
            </a:extLst>
          </p:cNvPr>
          <p:cNvSpPr/>
          <p:nvPr/>
        </p:nvSpPr>
        <p:spPr>
          <a:xfrm>
            <a:off x="4346588" y="1046938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D1F09A6-7CF3-4955-9A7D-48DDD317683C}"/>
              </a:ext>
            </a:extLst>
          </p:cNvPr>
          <p:cNvSpPr/>
          <p:nvPr/>
        </p:nvSpPr>
        <p:spPr>
          <a:xfrm>
            <a:off x="3745123" y="1398229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CF69326-C876-45D2-8ADC-29D43BC1F354}"/>
              </a:ext>
            </a:extLst>
          </p:cNvPr>
          <p:cNvSpPr/>
          <p:nvPr/>
        </p:nvSpPr>
        <p:spPr>
          <a:xfrm>
            <a:off x="3310578" y="1889532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D4F52F5-4949-4267-9742-AA0D80D7F569}"/>
              </a:ext>
            </a:extLst>
          </p:cNvPr>
          <p:cNvSpPr/>
          <p:nvPr/>
        </p:nvSpPr>
        <p:spPr>
          <a:xfrm>
            <a:off x="2957819" y="2444064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2E44471-529A-42E1-9500-9CFC4CE82D2C}"/>
              </a:ext>
            </a:extLst>
          </p:cNvPr>
          <p:cNvSpPr/>
          <p:nvPr/>
        </p:nvSpPr>
        <p:spPr>
          <a:xfrm>
            <a:off x="5046142" y="847357"/>
            <a:ext cx="715618" cy="61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Rectángulo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609656-543D-42AE-903F-8A29010968D8}"/>
              </a:ext>
            </a:extLst>
          </p:cNvPr>
          <p:cNvSpPr/>
          <p:nvPr/>
        </p:nvSpPr>
        <p:spPr>
          <a:xfrm>
            <a:off x="4260743" y="3214729"/>
            <a:ext cx="1842660" cy="617592"/>
          </a:xfrm>
          <a:prstGeom prst="rect">
            <a:avLst/>
          </a:prstGeom>
          <a:solidFill>
            <a:srgbClr val="01BD01"/>
          </a:solidFill>
          <a:ln>
            <a:solidFill>
              <a:srgbClr val="01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nextslide"/>
              </a:rPr>
              <a:t>CORRECTO</a:t>
            </a:r>
            <a:endParaRPr lang="es-CL" b="1" dirty="0"/>
          </a:p>
        </p:txBody>
      </p:sp>
      <p:sp>
        <p:nvSpPr>
          <p:cNvPr id="41" name="Rectángulo 40">
            <a:hlinkClick r:id="" action="ppaction://hlinkshowjump?jump=endshow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CD3B23-97F0-4901-AB86-5BFC31136340}"/>
              </a:ext>
            </a:extLst>
          </p:cNvPr>
          <p:cNvSpPr/>
          <p:nvPr/>
        </p:nvSpPr>
        <p:spPr>
          <a:xfrm>
            <a:off x="6233411" y="3202171"/>
            <a:ext cx="1842660" cy="6175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hlinkClick r:id="" action="ppaction://hlinkshowjump?jump=endshow">
                  <a:snd r:embed="rId6" name="bomb.wav"/>
                </a:hlinkClick>
              </a:rPr>
              <a:t>INCORRECTO</a:t>
            </a:r>
            <a:endParaRPr lang="es-CL" b="1" dirty="0"/>
          </a:p>
        </p:txBody>
      </p:sp>
      <p:pic>
        <p:nvPicPr>
          <p:cNvPr id="2" name="y2mate.com - Música preguntas 11 - 14 (Quien Quiere ser millonario)_ilzTtaBINZs">
            <a:hlinkClick r:id="" action="ppaction://media"/>
            <a:extLst>
              <a:ext uri="{FF2B5EF4-FFF2-40B4-BE49-F238E27FC236}">
                <a16:creationId xmlns:a16="http://schemas.microsoft.com/office/drawing/2014/main" id="{06429D98-F44D-4CA9-9FD0-EA7AE3E0D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667214"/>
            <a:ext cx="609600" cy="609600"/>
          </a:xfrm>
          <a:prstGeom prst="rect">
            <a:avLst/>
          </a:prstGeom>
        </p:spPr>
      </p:pic>
      <p:pic>
        <p:nvPicPr>
          <p:cNvPr id="40" name="Imagen 39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084A7F75-C5DF-44A4-8BC3-F200A1819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6" y="-120021"/>
            <a:ext cx="3609107" cy="3292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70009A-3523-4780-AEEC-892A47E6943C}"/>
              </a:ext>
            </a:extLst>
          </p:cNvPr>
          <p:cNvSpPr txBox="1"/>
          <p:nvPr/>
        </p:nvSpPr>
        <p:spPr>
          <a:xfrm>
            <a:off x="196547" y="648224"/>
            <a:ext cx="2854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Caricaturista" panose="020B0603050302020204" pitchFamily="34" charset="0"/>
              </a:rPr>
              <a:t>PARTE CON H: Partes internas del cuerpo que forman el esqueleto</a:t>
            </a:r>
            <a:r>
              <a:rPr lang="es-CL" dirty="0"/>
              <a:t>.</a:t>
            </a:r>
            <a:endParaRPr lang="es-ES" sz="2400" dirty="0">
              <a:latin typeface="Caricaturist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1269</Words>
  <Application>Microsoft Office PowerPoint</Application>
  <PresentationFormat>Panorámica</PresentationFormat>
  <Paragraphs>931</Paragraphs>
  <Slides>29</Slides>
  <Notes>27</Notes>
  <HiddenSlides>0</HiddenSlides>
  <MMClips>28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Caricaturista</vt:lpstr>
      <vt:lpstr>CHRISTMAS PARTY</vt:lpstr>
      <vt:lpstr>Showcard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BABYSHOWER EDITION</dc:title>
  <dc:creator>tere cox</dc:creator>
  <cp:lastModifiedBy>Liceo Amanda Labarca 31</cp:lastModifiedBy>
  <cp:revision>28</cp:revision>
  <dcterms:created xsi:type="dcterms:W3CDTF">2020-05-28T01:31:39Z</dcterms:created>
  <dcterms:modified xsi:type="dcterms:W3CDTF">2023-03-16T20:58:48Z</dcterms:modified>
</cp:coreProperties>
</file>