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309" r:id="rId3"/>
    <p:sldId id="310" r:id="rId4"/>
    <p:sldId id="312" r:id="rId5"/>
    <p:sldId id="311" r:id="rId6"/>
    <p:sldId id="275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EAEA"/>
    <a:srgbClr val="E9E9E9"/>
    <a:srgbClr val="1C1C1C"/>
    <a:srgbClr val="BFBFBF"/>
    <a:srgbClr val="E6E6E6"/>
    <a:srgbClr val="CDCDCD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 varScale="1">
        <p:scale>
          <a:sx n="89" d="100"/>
          <a:sy n="8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8727E-3641-4D2A-8835-C44533EB86F5}" type="datetimeFigureOut">
              <a:rPr lang="es-AR" smtClean="0"/>
              <a:t>24/6/2022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34440-E59B-4DC5-9638-0C5C4D3B65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383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" name="Google Shape;2209;g9d19b71d90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0" name="Google Shape;2210;g9d19b71d90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513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4716D7-A494-46F9-BB43-D18729B31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61805E4A-8C3D-4D74-BA1B-A9A6E6863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A26C98F-EB23-4FD2-B2BB-60811081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166A-4342-4414-B6F5-51190AE3EC4A}" type="datetimeFigureOut">
              <a:rPr lang="es-PE" smtClean="0"/>
              <a:t>24/06/2022</a:t>
            </a:fld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E5EEFF2-23B8-4D33-BA4E-5CFE6969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BB75-7FE1-4A46-8D5E-BA4EB79D51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5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0F6C4EF-16D6-4F6B-8D58-ED9A5481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774B1F1-D450-4DC2-96BA-3DB4C00FE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BA01EFF-4B42-4019-9686-315DD958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166A-4342-4414-B6F5-51190AE3EC4A}" type="datetimeFigureOut">
              <a:rPr lang="es-PE" smtClean="0"/>
              <a:t>24/06/2022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D893610-7238-4DF3-A813-DD377162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98645F0-E15F-40E7-8CE7-B4A94310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BB75-7FE1-4A46-8D5E-BA4EB79D51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517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5A5F70C-82AD-42B5-8133-98EA5ADFA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46A5FFF-04C3-4669-AE75-E1BE2321D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70582F9-7D7E-4C26-856A-E9FA8234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166A-4342-4414-B6F5-51190AE3EC4A}" type="datetimeFigureOut">
              <a:rPr lang="es-PE" smtClean="0"/>
              <a:t>24/06/2022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3D07A3E-B7F0-4CB8-9F02-A021F782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B1DC823-7DEB-4AC2-955A-FA4A1C67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BB75-7FE1-4A46-8D5E-BA4EB79D51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746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 layou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8262" y="421348"/>
            <a:ext cx="10895476" cy="60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06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genda slide layou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Rectángulo 3"/>
          <p:cNvSpPr/>
          <p:nvPr userDrawn="1"/>
        </p:nvSpPr>
        <p:spPr>
          <a:xfrm>
            <a:off x="168812" y="126609"/>
            <a:ext cx="11859065" cy="140755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67119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 slide layou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Rectángulo 3"/>
          <p:cNvSpPr/>
          <p:nvPr userDrawn="1"/>
        </p:nvSpPr>
        <p:spPr>
          <a:xfrm>
            <a:off x="168812" y="126609"/>
            <a:ext cx="11859065" cy="158964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noFill/>
              </a:ln>
            </a:endParaRP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2654" y="294226"/>
            <a:ext cx="4586692" cy="125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1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genda slide layou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Rectángulo 3"/>
          <p:cNvSpPr/>
          <p:nvPr userDrawn="1"/>
        </p:nvSpPr>
        <p:spPr>
          <a:xfrm>
            <a:off x="168812" y="126609"/>
            <a:ext cx="11859065" cy="140755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0723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genda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Rectángulo 3"/>
          <p:cNvSpPr/>
          <p:nvPr userDrawn="1"/>
        </p:nvSpPr>
        <p:spPr>
          <a:xfrm>
            <a:off x="168812" y="126609"/>
            <a:ext cx="11859065" cy="158964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noFill/>
              </a:ln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65529" y="634558"/>
            <a:ext cx="2115000" cy="57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99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3"/>
          <a:srcRect b="-303"/>
          <a:stretch/>
        </p:blipFill>
        <p:spPr>
          <a:xfrm>
            <a:off x="1149913" y="780538"/>
            <a:ext cx="10229288" cy="566471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28429" y="367789"/>
            <a:ext cx="2115000" cy="57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6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0" y="5500468"/>
            <a:ext cx="12192000" cy="13575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42026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4" name="Grupo 3"/>
          <p:cNvGrpSpPr/>
          <p:nvPr userDrawn="1"/>
        </p:nvGrpSpPr>
        <p:grpSpPr>
          <a:xfrm>
            <a:off x="168812" y="126609"/>
            <a:ext cx="11859065" cy="1589649"/>
            <a:chOff x="168812" y="126609"/>
            <a:chExt cx="11859065" cy="1589649"/>
          </a:xfrm>
        </p:grpSpPr>
        <p:sp>
          <p:nvSpPr>
            <p:cNvPr id="5" name="Rectángulo 4"/>
            <p:cNvSpPr/>
            <p:nvPr userDrawn="1"/>
          </p:nvSpPr>
          <p:spPr>
            <a:xfrm>
              <a:off x="168812" y="126609"/>
              <a:ext cx="11859065" cy="15896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n>
                  <a:noFill/>
                </a:ln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480430" y="201688"/>
              <a:ext cx="1434905" cy="14394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218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AF87DA6-90DD-4E1A-96C8-5FCD1C7E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D166108-1BB4-4B37-8B26-64C91F8A0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1FE090F-4950-44F4-9FD1-7B341081D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166A-4342-4414-B6F5-51190AE3EC4A}" type="datetimeFigureOut">
              <a:rPr lang="es-PE" smtClean="0"/>
              <a:t>24/06/2022</a:t>
            </a:fld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0CD53D1-108B-43A5-960F-01D8229B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BB75-7FE1-4A46-8D5E-BA4EB79D51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6902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3" name="Grupo 2"/>
          <p:cNvGrpSpPr/>
          <p:nvPr userDrawn="1"/>
        </p:nvGrpSpPr>
        <p:grpSpPr>
          <a:xfrm>
            <a:off x="168812" y="126609"/>
            <a:ext cx="11859065" cy="1589649"/>
            <a:chOff x="168812" y="126609"/>
            <a:chExt cx="11859065" cy="1589649"/>
          </a:xfrm>
        </p:grpSpPr>
        <p:sp>
          <p:nvSpPr>
            <p:cNvPr id="4" name="Rectángulo 3"/>
            <p:cNvSpPr/>
            <p:nvPr userDrawn="1"/>
          </p:nvSpPr>
          <p:spPr>
            <a:xfrm>
              <a:off x="168812" y="126609"/>
              <a:ext cx="11859065" cy="15896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n>
                  <a:noFill/>
                </a:ln>
              </a:endParaRPr>
            </a:p>
          </p:txBody>
        </p:sp>
        <p:pic>
          <p:nvPicPr>
            <p:cNvPr id="5" name="Imagen 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480430" y="201688"/>
              <a:ext cx="1434905" cy="14394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661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 userDrawn="1">
  <p:cSld name="Thanks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>
            <a:spLocks noGrp="1"/>
          </p:cNvSpPr>
          <p:nvPr>
            <p:ph type="ctrTitle"/>
          </p:nvPr>
        </p:nvSpPr>
        <p:spPr>
          <a:xfrm>
            <a:off x="3268567" y="2106500"/>
            <a:ext cx="5654800" cy="1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0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1547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553559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ángulo isósceles 4"/>
          <p:cNvSpPr/>
          <p:nvPr userDrawn="1"/>
        </p:nvSpPr>
        <p:spPr>
          <a:xfrm rot="10800000">
            <a:off x="-1" y="0"/>
            <a:ext cx="12192001" cy="1449488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7" y="166980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DD7B6154-038D-4903-BBBE-1CACD73B492C}"/>
              </a:ext>
            </a:extLst>
          </p:cNvPr>
          <p:cNvSpPr/>
          <p:nvPr userDrawn="1"/>
        </p:nvSpPr>
        <p:spPr>
          <a:xfrm>
            <a:off x="1" y="6331790"/>
            <a:ext cx="5020574" cy="526210"/>
          </a:xfrm>
          <a:prstGeom prst="rect">
            <a:avLst/>
          </a:prstGeom>
          <a:solidFill>
            <a:srgbClr val="0CA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23">
            <a:extLst>
              <a:ext uri="{FF2B5EF4-FFF2-40B4-BE49-F238E27FC236}">
                <a16:creationId xmlns="" xmlns:a16="http://schemas.microsoft.com/office/drawing/2014/main" id="{DD7B6154-038D-4903-BBBE-1CACD73B492C}"/>
              </a:ext>
            </a:extLst>
          </p:cNvPr>
          <p:cNvSpPr/>
          <p:nvPr userDrawn="1"/>
        </p:nvSpPr>
        <p:spPr>
          <a:xfrm>
            <a:off x="7171426" y="6331790"/>
            <a:ext cx="5020574" cy="526210"/>
          </a:xfrm>
          <a:prstGeom prst="rect">
            <a:avLst/>
          </a:prstGeom>
          <a:solidFill>
            <a:srgbClr val="0CA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64235" y="5418585"/>
            <a:ext cx="1291783" cy="143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6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3"/>
          <p:cNvGrpSpPr/>
          <p:nvPr/>
        </p:nvGrpSpPr>
        <p:grpSpPr>
          <a:xfrm>
            <a:off x="549175" y="953779"/>
            <a:ext cx="7735167" cy="2459356"/>
            <a:chOff x="411881" y="715334"/>
            <a:chExt cx="5801375" cy="1844517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234" name="Google Shape;234;p23"/>
            <p:cNvGrpSpPr/>
            <p:nvPr/>
          </p:nvGrpSpPr>
          <p:grpSpPr>
            <a:xfrm>
              <a:off x="2019150" y="715334"/>
              <a:ext cx="4194107" cy="1844517"/>
              <a:chOff x="-342999" y="700890"/>
              <a:chExt cx="3148256" cy="1384565"/>
            </a:xfrm>
            <a:grpFill/>
          </p:grpSpPr>
          <p:sp>
            <p:nvSpPr>
              <p:cNvPr id="235" name="Google Shape;235;p23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6" name="Google Shape;236;p23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37" name="Google Shape;237;p23"/>
            <p:cNvSpPr/>
            <p:nvPr/>
          </p:nvSpPr>
          <p:spPr>
            <a:xfrm rot="4954116" flipH="1">
              <a:off x="920821" y="3775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8" name="Google Shape;238;p23"/>
          <p:cNvSpPr txBox="1">
            <a:spLocks noGrp="1"/>
          </p:cNvSpPr>
          <p:nvPr>
            <p:ph type="title"/>
          </p:nvPr>
        </p:nvSpPr>
        <p:spPr>
          <a:xfrm flipH="1">
            <a:off x="950968" y="4177417"/>
            <a:ext cx="6454800" cy="9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239" name="Google Shape;239;p23"/>
          <p:cNvSpPr txBox="1">
            <a:spLocks noGrp="1"/>
          </p:cNvSpPr>
          <p:nvPr>
            <p:ph type="subTitle" idx="1"/>
          </p:nvPr>
        </p:nvSpPr>
        <p:spPr>
          <a:xfrm flipH="1">
            <a:off x="950968" y="4997984"/>
            <a:ext cx="6454800" cy="7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40" name="Google Shape;240;p2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950967" y="1941736"/>
            <a:ext cx="2253600" cy="234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594112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01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8F5072-6D5E-4F83-AF99-7005E9503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4ECC92B-FC2F-4FD4-8CB2-C6DB4ADC2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9593F66-5876-401D-992F-861DCEB0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166A-4342-4414-B6F5-51190AE3EC4A}" type="datetimeFigureOut">
              <a:rPr lang="es-PE" smtClean="0"/>
              <a:t>24/06/2022</a:t>
            </a:fld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6A824BB-C500-4D13-9EE1-8C4021A4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BB75-7FE1-4A46-8D5E-BA4EB79D51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739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98F41FA-4F1A-4257-9FEE-A0D64239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872F4BC-04B3-4789-B85F-E3AA63D9B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A7E1A29A-58ED-401A-9CDF-3AECC79ED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3C81951-FDC8-410D-ADCE-B867947E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166A-4342-4414-B6F5-51190AE3EC4A}" type="datetimeFigureOut">
              <a:rPr lang="es-PE" smtClean="0"/>
              <a:t>24/06/2022</a:t>
            </a:fld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D6EBA73-C3D6-413C-9C8F-9BD936AA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BB75-7FE1-4A46-8D5E-BA4EB79D51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368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DC793933-A1E4-49AF-8258-E56327DABB69}"/>
              </a:ext>
            </a:extLst>
          </p:cNvPr>
          <p:cNvGrpSpPr/>
          <p:nvPr userDrawn="1"/>
        </p:nvGrpSpPr>
        <p:grpSpPr>
          <a:xfrm>
            <a:off x="-1" y="0"/>
            <a:ext cx="12192001" cy="6869814"/>
            <a:chOff x="-1" y="1282"/>
            <a:chExt cx="12192001" cy="6869814"/>
          </a:xfrm>
        </p:grpSpPr>
        <p:pic>
          <p:nvPicPr>
            <p:cNvPr id="11" name="Picture 4" descr="Fondos de pantalla HD, más de 5.000 imágenes para Windows 10, 8 y 7">
              <a:extLst>
                <a:ext uri="{FF2B5EF4-FFF2-40B4-BE49-F238E27FC236}">
                  <a16:creationId xmlns="" xmlns:a16="http://schemas.microsoft.com/office/drawing/2014/main" id="{A9B54C60-4161-4656-8135-50EFACEF83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"/>
            <a:stretch/>
          </p:blipFill>
          <p:spPr bwMode="auto">
            <a:xfrm>
              <a:off x="20" y="1282"/>
              <a:ext cx="12191980" cy="6856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3">
              <a:extLst>
                <a:ext uri="{FF2B5EF4-FFF2-40B4-BE49-F238E27FC236}">
                  <a16:creationId xmlns="" xmlns:a16="http://schemas.microsoft.com/office/drawing/2014/main" id="{24992B47-87F4-485A-8592-828E25825AED}"/>
                </a:ext>
              </a:extLst>
            </p:cNvPr>
            <p:cNvSpPr/>
            <p:nvPr/>
          </p:nvSpPr>
          <p:spPr>
            <a:xfrm flipH="1">
              <a:off x="-1" y="13096"/>
              <a:ext cx="12188951" cy="6858000"/>
            </a:xfrm>
            <a:prstGeom prst="rect">
              <a:avLst/>
            </a:prstGeom>
            <a:gradFill flip="none" rotWithShape="1">
              <a:gsLst>
                <a:gs pos="24000">
                  <a:srgbClr val="000000"/>
                </a:gs>
                <a:gs pos="0">
                  <a:schemeClr val="bg2">
                    <a:lumMod val="10000"/>
                  </a:schemeClr>
                </a:gs>
                <a:gs pos="72000">
                  <a:schemeClr val="tx1">
                    <a:alpha val="3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321513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19866EB6-D65F-4213-92A7-10EC736151DC}"/>
              </a:ext>
            </a:extLst>
          </p:cNvPr>
          <p:cNvGrpSpPr/>
          <p:nvPr userDrawn="1"/>
        </p:nvGrpSpPr>
        <p:grpSpPr>
          <a:xfrm>
            <a:off x="-1544574" y="0"/>
            <a:ext cx="13736574" cy="6858000"/>
            <a:chOff x="-1544574" y="0"/>
            <a:chExt cx="13736574" cy="6858000"/>
          </a:xfrm>
        </p:grpSpPr>
        <p:pic>
          <p:nvPicPr>
            <p:cNvPr id="7" name="Picture 4" descr="Fondos de pantalla HD, más de 5.000 imágenes para Windows 10, 8 y 7">
              <a:extLst>
                <a:ext uri="{FF2B5EF4-FFF2-40B4-BE49-F238E27FC236}">
                  <a16:creationId xmlns="" xmlns:a16="http://schemas.microsoft.com/office/drawing/2014/main" id="{02555084-63D5-4463-A624-A681341E81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"/>
            <a:stretch/>
          </p:blipFill>
          <p:spPr bwMode="auto">
            <a:xfrm>
              <a:off x="20" y="1282"/>
              <a:ext cx="12191980" cy="6856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13">
              <a:extLst>
                <a:ext uri="{FF2B5EF4-FFF2-40B4-BE49-F238E27FC236}">
                  <a16:creationId xmlns="" xmlns:a16="http://schemas.microsoft.com/office/drawing/2014/main" id="{4AED5C8B-D94F-44F5-BF51-7FDD695FFCE0}"/>
                </a:ext>
              </a:extLst>
            </p:cNvPr>
            <p:cNvSpPr/>
            <p:nvPr/>
          </p:nvSpPr>
          <p:spPr>
            <a:xfrm>
              <a:off x="-1544574" y="0"/>
              <a:ext cx="13736574" cy="6858000"/>
            </a:xfrm>
            <a:prstGeom prst="rect">
              <a:avLst/>
            </a:prstGeom>
            <a:gradFill flip="none" rotWithShape="1">
              <a:gsLst>
                <a:gs pos="24000">
                  <a:srgbClr val="000000"/>
                </a:gs>
                <a:gs pos="0">
                  <a:schemeClr val="bg2">
                    <a:lumMod val="10000"/>
                  </a:schemeClr>
                </a:gs>
                <a:gs pos="72000">
                  <a:schemeClr val="tx1">
                    <a:alpha val="3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258043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83ECDA38-1F02-4355-AAD9-D1C57BDE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166A-4342-4414-B6F5-51190AE3EC4A}" type="datetimeFigureOut">
              <a:rPr lang="es-PE" smtClean="0"/>
              <a:t>24/06/2022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B1B89BE3-EB23-4107-B63A-D58045D8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2444" y="63591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7AE3BAAA-BDB2-487E-A157-CCAC508C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BB75-7FE1-4A46-8D5E-BA4EB79D519E}" type="slidenum">
              <a:rPr lang="es-PE" smtClean="0"/>
              <a:t>‹Nº›</a:t>
            </a:fld>
            <a:endParaRPr lang="es-PE"/>
          </a:p>
        </p:txBody>
      </p:sp>
      <p:grpSp>
        <p:nvGrpSpPr>
          <p:cNvPr id="5" name="Grupo 4">
            <a:extLst>
              <a:ext uri="{FF2B5EF4-FFF2-40B4-BE49-F238E27FC236}">
                <a16:creationId xmlns="" xmlns:a16="http://schemas.microsoft.com/office/drawing/2014/main" id="{C6E45A29-C66D-4EF2-9F13-233EDB58B51A}"/>
              </a:ext>
            </a:extLst>
          </p:cNvPr>
          <p:cNvGrpSpPr/>
          <p:nvPr userDrawn="1"/>
        </p:nvGrpSpPr>
        <p:grpSpPr>
          <a:xfrm>
            <a:off x="-1524" y="0"/>
            <a:ext cx="12193524" cy="6869814"/>
            <a:chOff x="-1524" y="1282"/>
            <a:chExt cx="12193524" cy="6869814"/>
          </a:xfrm>
        </p:grpSpPr>
        <p:pic>
          <p:nvPicPr>
            <p:cNvPr id="6" name="Picture 4" descr="Fondos de pantalla HD, más de 5.000 imágenes para Windows 10, 8 y 7">
              <a:extLst>
                <a:ext uri="{FF2B5EF4-FFF2-40B4-BE49-F238E27FC236}">
                  <a16:creationId xmlns="" xmlns:a16="http://schemas.microsoft.com/office/drawing/2014/main" id="{BEF8DB10-1B5C-4802-A1FB-F40991428D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"/>
            <a:stretch/>
          </p:blipFill>
          <p:spPr bwMode="auto">
            <a:xfrm>
              <a:off x="20" y="1282"/>
              <a:ext cx="12191980" cy="6856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13">
              <a:extLst>
                <a:ext uri="{FF2B5EF4-FFF2-40B4-BE49-F238E27FC236}">
                  <a16:creationId xmlns="" xmlns:a16="http://schemas.microsoft.com/office/drawing/2014/main" id="{5DB1B77E-3431-40F5-88E8-205A46843EF1}"/>
                </a:ext>
              </a:extLst>
            </p:cNvPr>
            <p:cNvSpPr/>
            <p:nvPr/>
          </p:nvSpPr>
          <p:spPr>
            <a:xfrm>
              <a:off x="-1524" y="13096"/>
              <a:ext cx="12188952" cy="6858000"/>
            </a:xfrm>
            <a:prstGeom prst="rect">
              <a:avLst/>
            </a:prstGeom>
            <a:gradFill flip="none" rotWithShape="1">
              <a:gsLst>
                <a:gs pos="24000">
                  <a:srgbClr val="000000"/>
                </a:gs>
                <a:gs pos="0">
                  <a:schemeClr val="bg2">
                    <a:lumMod val="10000"/>
                  </a:schemeClr>
                </a:gs>
                <a:gs pos="72000">
                  <a:schemeClr val="tx1">
                    <a:alpha val="3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34783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D4C8A1E8-639F-494B-9D25-28DEDD238215}"/>
              </a:ext>
            </a:extLst>
          </p:cNvPr>
          <p:cNvGrpSpPr/>
          <p:nvPr userDrawn="1"/>
        </p:nvGrpSpPr>
        <p:grpSpPr>
          <a:xfrm>
            <a:off x="0" y="-1"/>
            <a:ext cx="12191982" cy="6858001"/>
            <a:chOff x="-1503" y="-1"/>
            <a:chExt cx="12191982" cy="6858001"/>
          </a:xfrm>
        </p:grpSpPr>
        <p:pic>
          <p:nvPicPr>
            <p:cNvPr id="9" name="Picture 4" descr="Fondos de pantalla HD, más de 5.000 imágenes para Windows 10, 8 y 7">
              <a:extLst>
                <a:ext uri="{FF2B5EF4-FFF2-40B4-BE49-F238E27FC236}">
                  <a16:creationId xmlns="" xmlns:a16="http://schemas.microsoft.com/office/drawing/2014/main" id="{1228662E-C4BB-43BE-B6A8-C0EE4B11C8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23" b="158"/>
            <a:stretch/>
          </p:blipFill>
          <p:spPr bwMode="auto">
            <a:xfrm>
              <a:off x="-1503" y="-1"/>
              <a:ext cx="12191980" cy="54945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13">
              <a:extLst>
                <a:ext uri="{FF2B5EF4-FFF2-40B4-BE49-F238E27FC236}">
                  <a16:creationId xmlns="" xmlns:a16="http://schemas.microsoft.com/office/drawing/2014/main" id="{CFFF9969-3796-43EB-B9C1-C2D8092F44DE}"/>
                </a:ext>
              </a:extLst>
            </p:cNvPr>
            <p:cNvSpPr/>
            <p:nvPr/>
          </p:nvSpPr>
          <p:spPr>
            <a:xfrm rot="16200000">
              <a:off x="2665489" y="-2666991"/>
              <a:ext cx="6858000" cy="12191981"/>
            </a:xfrm>
            <a:prstGeom prst="rect">
              <a:avLst/>
            </a:prstGeom>
            <a:gradFill flip="none" rotWithShape="1">
              <a:gsLst>
                <a:gs pos="43000">
                  <a:srgbClr val="000000"/>
                </a:gs>
                <a:gs pos="0">
                  <a:schemeClr val="bg2">
                    <a:lumMod val="10000"/>
                  </a:schemeClr>
                </a:gs>
                <a:gs pos="78000">
                  <a:schemeClr val="tx1">
                    <a:alpha val="3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92041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F779566-B02D-434E-9471-327C603FF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8C6E64DD-808C-4F28-890E-59BD02C35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EA7E363-CE2D-4D20-95D8-5E8D92898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C589F6C-AC39-4637-9D2F-6B9372F4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166A-4342-4414-B6F5-51190AE3EC4A}" type="datetimeFigureOut">
              <a:rPr lang="es-PE" smtClean="0"/>
              <a:t>24/06/2022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458772B-1FC9-4918-A259-90ED8BD4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57BB1F2-D955-4AB8-AC42-AEDFB066D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BB75-7FE1-4A46-8D5E-BA4EB79D51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504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8DD8AB2-2AB0-4455-A11B-7D3F5ED98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8CD8F09-FA17-4ED0-963D-2412FD6FD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E251E27-8C6C-4F7E-8BFD-1F7F52D84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A166A-4342-4414-B6F5-51190AE3EC4A}" type="datetimeFigureOut">
              <a:rPr lang="es-PE" smtClean="0"/>
              <a:t>24/06/2022</a:t>
            </a:fld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D48CC34-EA75-4D1C-A5F7-2312AADD9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BB75-7FE1-4A46-8D5E-BA4EB79D519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43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62" r:id="rId13"/>
    <p:sldLayoutId id="2147483668" r:id="rId14"/>
    <p:sldLayoutId id="2147483667" r:id="rId15"/>
    <p:sldLayoutId id="2147483669" r:id="rId16"/>
    <p:sldLayoutId id="2147483671" r:id="rId17"/>
    <p:sldLayoutId id="2147483663" r:id="rId18"/>
    <p:sldLayoutId id="2147483664" r:id="rId19"/>
    <p:sldLayoutId id="2147483666" r:id="rId20"/>
    <p:sldLayoutId id="2147483670" r:id="rId21"/>
    <p:sldLayoutId id="2147483672" r:id="rId22"/>
    <p:sldLayoutId id="2147483673" r:id="rId23"/>
    <p:sldLayoutId id="2147483674" r:id="rId24"/>
    <p:sldLayoutId id="2147483675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hyperlink" Target="https://www.film-rezensionen.de/2018/02/neue-filme-und-serien-bei-netflix-maerz-2018/" TargetMode="External"/><Relationship Id="rId7" Type="http://schemas.openxmlformats.org/officeDocument/2006/relationships/image" Target="../media/image1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28.sv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F1DD4B2E-ACFA-40E8-8A42-F987BDCD339D}"/>
              </a:ext>
            </a:extLst>
          </p:cNvPr>
          <p:cNvSpPr txBox="1"/>
          <p:nvPr/>
        </p:nvSpPr>
        <p:spPr>
          <a:xfrm>
            <a:off x="437388" y="2151423"/>
            <a:ext cx="5657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54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BIENVENIDOS A BOOKFLIX</a:t>
            </a:r>
            <a:endParaRPr lang="es-PE" sz="54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87969902-CDA2-4A79-AB2A-CEA650A231F0}"/>
              </a:ext>
            </a:extLst>
          </p:cNvPr>
          <p:cNvGrpSpPr/>
          <p:nvPr/>
        </p:nvGrpSpPr>
        <p:grpSpPr>
          <a:xfrm>
            <a:off x="657225" y="4504273"/>
            <a:ext cx="1847850" cy="523220"/>
            <a:chOff x="657225" y="4265982"/>
            <a:chExt cx="1847850" cy="523220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FCC07F5E-662A-4388-801D-A466CEB198B8}"/>
                </a:ext>
              </a:extLst>
            </p:cNvPr>
            <p:cNvSpPr/>
            <p:nvPr/>
          </p:nvSpPr>
          <p:spPr>
            <a:xfrm>
              <a:off x="657225" y="4265982"/>
              <a:ext cx="1847850" cy="5232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400" b="1" spc="300" dirty="0">
                  <a:latin typeface="Abadi" panose="020B0604020104020204" pitchFamily="34" charset="0"/>
                </a:rPr>
                <a:t>   PLAY</a:t>
              </a:r>
              <a:endParaRPr lang="es-PE" b="1" spc="300" dirty="0">
                <a:latin typeface="Abadi" panose="020B0604020104020204" pitchFamily="34" charset="0"/>
              </a:endParaRPr>
            </a:p>
          </p:txBody>
        </p:sp>
        <p:sp>
          <p:nvSpPr>
            <p:cNvPr id="11" name="Triángulo isósceles 10">
              <a:extLst>
                <a:ext uri="{FF2B5EF4-FFF2-40B4-BE49-F238E27FC236}">
                  <a16:creationId xmlns="" xmlns:a16="http://schemas.microsoft.com/office/drawing/2014/main" id="{71E74D28-BEDE-44F3-84AB-DB720F0EF5C2}"/>
                </a:ext>
              </a:extLst>
            </p:cNvPr>
            <p:cNvSpPr/>
            <p:nvPr/>
          </p:nvSpPr>
          <p:spPr>
            <a:xfrm rot="5400000">
              <a:off x="927100" y="4418109"/>
              <a:ext cx="254000" cy="2189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E8667A22-3633-493D-8629-2F547CC18995}"/>
              </a:ext>
            </a:extLst>
          </p:cNvPr>
          <p:cNvGrpSpPr/>
          <p:nvPr/>
        </p:nvGrpSpPr>
        <p:grpSpPr>
          <a:xfrm>
            <a:off x="2724150" y="4504273"/>
            <a:ext cx="1946324" cy="523220"/>
            <a:chOff x="2724150" y="4265982"/>
            <a:chExt cx="1946324" cy="523220"/>
          </a:xfrm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78C76318-E981-48D7-8480-4E2B1A216BE7}"/>
                </a:ext>
              </a:extLst>
            </p:cNvPr>
            <p:cNvSpPr/>
            <p:nvPr/>
          </p:nvSpPr>
          <p:spPr>
            <a:xfrm>
              <a:off x="2724150" y="4265982"/>
              <a:ext cx="1946324" cy="523220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spc="300" dirty="0">
                  <a:latin typeface="Abadi" panose="020B0604020104020204" pitchFamily="34" charset="0"/>
                </a:rPr>
                <a:t>   MY LIST</a:t>
              </a:r>
              <a:endParaRPr lang="es-PE" sz="1600" b="1" spc="300" dirty="0">
                <a:latin typeface="Abadi" panose="020B0604020104020204" pitchFamily="34" charset="0"/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="" xmlns:a16="http://schemas.microsoft.com/office/drawing/2014/main" id="{F0420B1D-668B-4B15-8B8C-27964B03928A}"/>
                </a:ext>
              </a:extLst>
            </p:cNvPr>
            <p:cNvSpPr/>
            <p:nvPr/>
          </p:nvSpPr>
          <p:spPr>
            <a:xfrm>
              <a:off x="2918399" y="4386524"/>
              <a:ext cx="242377" cy="250170"/>
            </a:xfrm>
            <a:custGeom>
              <a:avLst/>
              <a:gdLst>
                <a:gd name="connsiteX0" fmla="*/ 0 w 393700"/>
                <a:gd name="connsiteY0" fmla="*/ 304800 h 472073"/>
                <a:gd name="connsiteX1" fmla="*/ 25400 w 393700"/>
                <a:gd name="connsiteY1" fmla="*/ 419100 h 472073"/>
                <a:gd name="connsiteX2" fmla="*/ 38100 w 393700"/>
                <a:gd name="connsiteY2" fmla="*/ 469900 h 472073"/>
                <a:gd name="connsiteX3" fmla="*/ 76200 w 393700"/>
                <a:gd name="connsiteY3" fmla="*/ 457200 h 472073"/>
                <a:gd name="connsiteX4" fmla="*/ 190500 w 393700"/>
                <a:gd name="connsiteY4" fmla="*/ 304800 h 472073"/>
                <a:gd name="connsiteX5" fmla="*/ 330200 w 393700"/>
                <a:gd name="connsiteY5" fmla="*/ 88900 h 472073"/>
                <a:gd name="connsiteX6" fmla="*/ 393700 w 393700"/>
                <a:gd name="connsiteY6" fmla="*/ 0 h 472073"/>
                <a:gd name="connsiteX0" fmla="*/ 0 w 393700"/>
                <a:gd name="connsiteY0" fmla="*/ 304800 h 473983"/>
                <a:gd name="connsiteX1" fmla="*/ 25400 w 393700"/>
                <a:gd name="connsiteY1" fmla="*/ 419100 h 473983"/>
                <a:gd name="connsiteX2" fmla="*/ 38100 w 393700"/>
                <a:gd name="connsiteY2" fmla="*/ 469900 h 473983"/>
                <a:gd name="connsiteX3" fmla="*/ 190500 w 393700"/>
                <a:gd name="connsiteY3" fmla="*/ 304800 h 473983"/>
                <a:gd name="connsiteX4" fmla="*/ 330200 w 393700"/>
                <a:gd name="connsiteY4" fmla="*/ 88900 h 473983"/>
                <a:gd name="connsiteX5" fmla="*/ 393700 w 393700"/>
                <a:gd name="connsiteY5" fmla="*/ 0 h 473983"/>
                <a:gd name="connsiteX0" fmla="*/ 0 w 393700"/>
                <a:gd name="connsiteY0" fmla="*/ 304800 h 469900"/>
                <a:gd name="connsiteX1" fmla="*/ 38100 w 393700"/>
                <a:gd name="connsiteY1" fmla="*/ 469900 h 469900"/>
                <a:gd name="connsiteX2" fmla="*/ 190500 w 393700"/>
                <a:gd name="connsiteY2" fmla="*/ 304800 h 469900"/>
                <a:gd name="connsiteX3" fmla="*/ 330200 w 393700"/>
                <a:gd name="connsiteY3" fmla="*/ 88900 h 469900"/>
                <a:gd name="connsiteX4" fmla="*/ 393700 w 393700"/>
                <a:gd name="connsiteY4" fmla="*/ 0 h 469900"/>
                <a:gd name="connsiteX0" fmla="*/ 0 w 393700"/>
                <a:gd name="connsiteY0" fmla="*/ 304800 h 474956"/>
                <a:gd name="connsiteX1" fmla="*/ 38100 w 393700"/>
                <a:gd name="connsiteY1" fmla="*/ 469900 h 474956"/>
                <a:gd name="connsiteX2" fmla="*/ 330200 w 393700"/>
                <a:gd name="connsiteY2" fmla="*/ 88900 h 474956"/>
                <a:gd name="connsiteX3" fmla="*/ 393700 w 393700"/>
                <a:gd name="connsiteY3" fmla="*/ 0 h 474956"/>
                <a:gd name="connsiteX0" fmla="*/ 2591 w 396291"/>
                <a:gd name="connsiteY0" fmla="*/ 304800 h 478809"/>
                <a:gd name="connsiteX1" fmla="*/ 40691 w 396291"/>
                <a:gd name="connsiteY1" fmla="*/ 469900 h 478809"/>
                <a:gd name="connsiteX2" fmla="*/ 396291 w 396291"/>
                <a:gd name="connsiteY2" fmla="*/ 0 h 478809"/>
                <a:gd name="connsiteX0" fmla="*/ 0 w 450850"/>
                <a:gd name="connsiteY0" fmla="*/ 304800 h 478809"/>
                <a:gd name="connsiteX1" fmla="*/ 95250 w 450850"/>
                <a:gd name="connsiteY1" fmla="*/ 469900 h 478809"/>
                <a:gd name="connsiteX2" fmla="*/ 450850 w 450850"/>
                <a:gd name="connsiteY2" fmla="*/ 0 h 478809"/>
                <a:gd name="connsiteX0" fmla="*/ 0 w 450850"/>
                <a:gd name="connsiteY0" fmla="*/ 304800 h 480642"/>
                <a:gd name="connsiteX1" fmla="*/ 95250 w 450850"/>
                <a:gd name="connsiteY1" fmla="*/ 469900 h 480642"/>
                <a:gd name="connsiteX2" fmla="*/ 450850 w 450850"/>
                <a:gd name="connsiteY2" fmla="*/ 0 h 480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0850" h="480642">
                  <a:moveTo>
                    <a:pt x="0" y="304800"/>
                  </a:moveTo>
                  <a:cubicBezTo>
                    <a:pt x="7937" y="339196"/>
                    <a:pt x="64558" y="527050"/>
                    <a:pt x="95250" y="469900"/>
                  </a:cubicBezTo>
                  <a:cubicBezTo>
                    <a:pt x="138164" y="389992"/>
                    <a:pt x="376767" y="97896"/>
                    <a:pt x="450850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600" dirty="0"/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AF32DB98-8390-4893-B3A9-A50E4A722DD6}"/>
              </a:ext>
            </a:extLst>
          </p:cNvPr>
          <p:cNvGrpSpPr/>
          <p:nvPr/>
        </p:nvGrpSpPr>
        <p:grpSpPr>
          <a:xfrm>
            <a:off x="-1524" y="0"/>
            <a:ext cx="12193524" cy="953498"/>
            <a:chOff x="-1524" y="0"/>
            <a:chExt cx="12193524" cy="953498"/>
          </a:xfrm>
        </p:grpSpPr>
        <p:sp>
          <p:nvSpPr>
            <p:cNvPr id="9" name="Rectángulo 8">
              <a:extLst>
                <a:ext uri="{FF2B5EF4-FFF2-40B4-BE49-F238E27FC236}">
                  <a16:creationId xmlns="" xmlns:a16="http://schemas.microsoft.com/office/drawing/2014/main" id="{D2AC4A0F-DA52-4613-9B9B-9F4F51DD0F40}"/>
                </a:ext>
              </a:extLst>
            </p:cNvPr>
            <p:cNvSpPr/>
            <p:nvPr/>
          </p:nvSpPr>
          <p:spPr>
            <a:xfrm>
              <a:off x="-1524" y="0"/>
              <a:ext cx="12193524" cy="927307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18" name="Imagen 17" descr="Imagen que contiene Logotipo&#10;&#10;Descripción generada automáticamente">
              <a:extLst>
                <a:ext uri="{FF2B5EF4-FFF2-40B4-BE49-F238E27FC236}">
                  <a16:creationId xmlns="" xmlns:a16="http://schemas.microsoft.com/office/drawing/2014/main" id="{A7A57EBD-3C30-49D6-B914-876391CA07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=""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315096" y="26191"/>
              <a:ext cx="1696973" cy="927307"/>
            </a:xfrm>
            <a:prstGeom prst="rect">
              <a:avLst/>
            </a:prstGeom>
          </p:spPr>
        </p:pic>
      </p:grpSp>
      <p:sp>
        <p:nvSpPr>
          <p:cNvPr id="30" name="CuadroTexto 29">
            <a:extLst>
              <a:ext uri="{FF2B5EF4-FFF2-40B4-BE49-F238E27FC236}">
                <a16:creationId xmlns="" xmlns:a16="http://schemas.microsoft.com/office/drawing/2014/main" id="{D36299CE-CADE-489A-8D2B-31D511377E3A}"/>
              </a:ext>
            </a:extLst>
          </p:cNvPr>
          <p:cNvSpPr txBox="1"/>
          <p:nvPr/>
        </p:nvSpPr>
        <p:spPr>
          <a:xfrm>
            <a:off x="2325641" y="289789"/>
            <a:ext cx="910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spc="300" dirty="0">
                <a:solidFill>
                  <a:schemeClr val="bg1"/>
                </a:solidFill>
              </a:rPr>
              <a:t>Home    Tv Shows    Movies    Recently Added   My List     </a:t>
            </a:r>
          </a:p>
        </p:txBody>
      </p:sp>
      <p:pic>
        <p:nvPicPr>
          <p:cNvPr id="21" name="Gráfico 20" descr="Lupa con relleno sólido">
            <a:extLst>
              <a:ext uri="{FF2B5EF4-FFF2-40B4-BE49-F238E27FC236}">
                <a16:creationId xmlns="" xmlns:a16="http://schemas.microsoft.com/office/drawing/2014/main" id="{E982D45F-C15E-4B8D-B9E9-48F5359733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92231" y="309844"/>
            <a:ext cx="360000" cy="360000"/>
          </a:xfrm>
          <a:prstGeom prst="rect">
            <a:avLst/>
          </a:prstGeom>
        </p:spPr>
      </p:pic>
      <p:pic>
        <p:nvPicPr>
          <p:cNvPr id="33" name="Picture 12" descr="Old Penguin on Twitter: &quot;Still missing the old #Netflix penguin. Bring it  back, please!&quot;">
            <a:extLst>
              <a:ext uri="{FF2B5EF4-FFF2-40B4-BE49-F238E27FC236}">
                <a16:creationId xmlns="" xmlns:a16="http://schemas.microsoft.com/office/drawing/2014/main" id="{10272703-533F-489E-80B8-9C0A5174B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026" y="247582"/>
            <a:ext cx="466625" cy="4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áfico 25" descr="Timbre con relleno sólido">
            <a:extLst>
              <a:ext uri="{FF2B5EF4-FFF2-40B4-BE49-F238E27FC236}">
                <a16:creationId xmlns="" xmlns:a16="http://schemas.microsoft.com/office/drawing/2014/main" id="{9EE41E22-0215-4470-A7E6-31205FC1F1B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921129" y="291944"/>
            <a:ext cx="360000" cy="360000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BB205065-3B4E-4FFC-9B31-78DBDCDFA206}"/>
              </a:ext>
            </a:extLst>
          </p:cNvPr>
          <p:cNvSpPr txBox="1"/>
          <p:nvPr/>
        </p:nvSpPr>
        <p:spPr>
          <a:xfrm>
            <a:off x="6481185" y="5453210"/>
            <a:ext cx="5435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dirty="0" smtClean="0">
                <a:solidFill>
                  <a:schemeClr val="bg1"/>
                </a:solidFill>
              </a:rPr>
              <a:t>Toma asiento y vive la experiencia de nuestra primera clase temática. </a:t>
            </a:r>
          </a:p>
          <a:p>
            <a:pPr algn="just"/>
            <a:r>
              <a:rPr lang="es-PE" sz="2000" dirty="0" smtClean="0">
                <a:solidFill>
                  <a:schemeClr val="bg1"/>
                </a:solidFill>
              </a:rPr>
              <a:t>¿Tema del día? El efecto estético. </a:t>
            </a:r>
            <a:endParaRPr lang="es-PE" sz="2000" dirty="0">
              <a:solidFill>
                <a:schemeClr val="bg1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1489" y="242775"/>
            <a:ext cx="1795253" cy="52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5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" name="Google Shape;2212;p55"/>
          <p:cNvSpPr txBox="1">
            <a:spLocks noGrp="1"/>
          </p:cNvSpPr>
          <p:nvPr>
            <p:ph type="title" idx="4294967295"/>
          </p:nvPr>
        </p:nvSpPr>
        <p:spPr>
          <a:xfrm flipH="1">
            <a:off x="706433" y="846494"/>
            <a:ext cx="6454775" cy="3281363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8000" b="1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Objetivo de la clase:</a:t>
            </a:r>
            <a:endParaRPr sz="8000" b="1" dirty="0">
              <a:solidFill>
                <a:srgbClr val="FF000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213" name="Google Shape;2213;p55"/>
          <p:cNvSpPr txBox="1">
            <a:spLocks noGrp="1"/>
          </p:cNvSpPr>
          <p:nvPr>
            <p:ph type="subTitle" idx="4294967295"/>
          </p:nvPr>
        </p:nvSpPr>
        <p:spPr>
          <a:xfrm flipH="1">
            <a:off x="706433" y="4276726"/>
            <a:ext cx="8267700" cy="2035174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s-MX" sz="3200" dirty="0"/>
              <a:t>Describir el efecto estético que produce el uso de determinados recursos</a:t>
            </a:r>
            <a:br>
              <a:rPr lang="es-MX" sz="3200" dirty="0"/>
            </a:br>
            <a:r>
              <a:rPr lang="es-MX" sz="3200" dirty="0"/>
              <a:t>en </a:t>
            </a:r>
            <a:r>
              <a:rPr lang="es-MX" sz="3200" dirty="0" smtClean="0"/>
              <a:t>películas basadas en obras literarias.</a:t>
            </a:r>
            <a:r>
              <a:rPr lang="es-MX" sz="3200" dirty="0"/>
              <a:t/>
            </a:r>
            <a:br>
              <a:rPr lang="es-MX" sz="3200" dirty="0"/>
            </a:br>
            <a:endParaRPr sz="3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355" y="923612"/>
            <a:ext cx="3830394" cy="257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9125" y="520022"/>
            <a:ext cx="11572875" cy="723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CL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Recordando conceptos</a:t>
            </a: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14761978-41D7-4751-8E6A-E84C97A6697E}"/>
              </a:ext>
            </a:extLst>
          </p:cNvPr>
          <p:cNvGrpSpPr/>
          <p:nvPr/>
        </p:nvGrpSpPr>
        <p:grpSpPr>
          <a:xfrm>
            <a:off x="0" y="2082188"/>
            <a:ext cx="4231533" cy="3126570"/>
            <a:chOff x="0" y="2082188"/>
            <a:chExt cx="4231533" cy="312657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EA664FBE-021C-47D0-AAD5-537D6BDE1989}"/>
                </a:ext>
              </a:extLst>
            </p:cNvPr>
            <p:cNvSpPr/>
            <p:nvPr/>
          </p:nvSpPr>
          <p:spPr>
            <a:xfrm>
              <a:off x="1" y="2082188"/>
              <a:ext cx="4231532" cy="8483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CBEA8A08-4127-479C-B05C-2496C9F99126}"/>
                </a:ext>
              </a:extLst>
            </p:cNvPr>
            <p:cNvGrpSpPr/>
            <p:nvPr/>
          </p:nvGrpSpPr>
          <p:grpSpPr>
            <a:xfrm>
              <a:off x="0" y="2244761"/>
              <a:ext cx="4231533" cy="2963997"/>
              <a:chOff x="-8060" y="2149062"/>
              <a:chExt cx="4318618" cy="2963997"/>
            </a:xfrm>
          </p:grpSpPr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22DDF1AE-BF3E-48F3-A830-5170EA4705C2}"/>
                  </a:ext>
                </a:extLst>
              </p:cNvPr>
              <p:cNvSpPr txBox="1"/>
              <p:nvPr/>
            </p:nvSpPr>
            <p:spPr>
              <a:xfrm>
                <a:off x="-8060" y="2149062"/>
                <a:ext cx="4318618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 smtClean="0">
                    <a:solidFill>
                      <a:schemeClr val="bg1"/>
                    </a:solidFill>
                    <a:cs typeface="Arial" pitchFamily="34" charset="0"/>
                  </a:rPr>
                  <a:t>¿</a:t>
                </a:r>
                <a:r>
                  <a:rPr lang="es-CL" altLang="ko-KR" sz="2800" b="1" dirty="0" smtClean="0">
                    <a:solidFill>
                      <a:schemeClr val="bg1"/>
                    </a:solidFill>
                    <a:cs typeface="Arial" pitchFamily="34" charset="0"/>
                  </a:rPr>
                  <a:t>Qué</a:t>
                </a:r>
                <a:r>
                  <a:rPr lang="en-US" altLang="ko-KR" sz="2800" b="1" dirty="0" smtClean="0">
                    <a:solidFill>
                      <a:schemeClr val="bg1"/>
                    </a:solidFill>
                    <a:cs typeface="Arial" pitchFamily="34" charset="0"/>
                  </a:rPr>
                  <a:t> </a:t>
                </a:r>
                <a:r>
                  <a:rPr lang="es-CL" altLang="ko-KR" sz="2800" b="1" dirty="0" smtClean="0">
                    <a:solidFill>
                      <a:schemeClr val="bg1"/>
                    </a:solidFill>
                    <a:cs typeface="Arial" pitchFamily="34" charset="0"/>
                  </a:rPr>
                  <a:t>es</a:t>
                </a:r>
                <a:r>
                  <a:rPr lang="en-US" altLang="ko-KR" sz="2800" b="1" dirty="0" smtClean="0">
                    <a:solidFill>
                      <a:schemeClr val="bg1"/>
                    </a:solidFill>
                    <a:cs typeface="Arial" pitchFamily="34" charset="0"/>
                  </a:rPr>
                  <a:t> el </a:t>
                </a:r>
                <a:r>
                  <a:rPr lang="es-CL" altLang="ko-KR" sz="2800" b="1" dirty="0" smtClean="0">
                    <a:solidFill>
                      <a:schemeClr val="bg1"/>
                    </a:solidFill>
                    <a:cs typeface="Arial" pitchFamily="34" charset="0"/>
                  </a:rPr>
                  <a:t>efecto</a:t>
                </a:r>
                <a:r>
                  <a:rPr lang="en-US" altLang="ko-KR" sz="2800" b="1" dirty="0" smtClean="0">
                    <a:solidFill>
                      <a:schemeClr val="bg1"/>
                    </a:solidFill>
                    <a:cs typeface="Arial" pitchFamily="34" charset="0"/>
                  </a:rPr>
                  <a:t> </a:t>
                </a:r>
                <a:r>
                  <a:rPr lang="es-CL" altLang="ko-KR" sz="2800" b="1" dirty="0" smtClean="0">
                    <a:solidFill>
                      <a:schemeClr val="bg1"/>
                    </a:solidFill>
                    <a:cs typeface="Arial" pitchFamily="34" charset="0"/>
                  </a:rPr>
                  <a:t>estético</a:t>
                </a:r>
                <a:r>
                  <a:rPr lang="en-US" altLang="ko-KR" sz="2800" b="1" dirty="0" smtClean="0">
                    <a:solidFill>
                      <a:schemeClr val="bg1"/>
                    </a:solidFill>
                    <a:cs typeface="Arial" pitchFamily="34" charset="0"/>
                  </a:rPr>
                  <a:t>?</a:t>
                </a:r>
                <a:endParaRPr lang="ko-KR" altLang="en-US" sz="28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8F5B7C1D-67A5-4B07-A41C-9DB1245212F8}"/>
                  </a:ext>
                </a:extLst>
              </p:cNvPr>
              <p:cNvSpPr txBox="1"/>
              <p:nvPr/>
            </p:nvSpPr>
            <p:spPr>
              <a:xfrm>
                <a:off x="720001" y="2989401"/>
                <a:ext cx="3401927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altLang="ko-KR" sz="2400" dirty="0" smtClean="0">
                    <a:cs typeface="Arial" pitchFamily="34" charset="0"/>
                  </a:rPr>
                  <a:t>Es la reacción emocional, sensación o idea provocada por la lectura o apreciación de una obra literaria. </a:t>
                </a:r>
              </a:p>
              <a:p>
                <a:endParaRPr lang="en-US" altLang="ko-KR" sz="1200" dirty="0">
                  <a:cs typeface="Arial" pitchFamily="34" charset="0"/>
                </a:endParaRPr>
              </a:p>
            </p:txBody>
          </p:sp>
        </p:grpSp>
      </p:grp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8B3CD4EA-DB3E-48C5-A52B-EAA7B7ACDDBE}"/>
              </a:ext>
            </a:extLst>
          </p:cNvPr>
          <p:cNvSpPr/>
          <p:nvPr/>
        </p:nvSpPr>
        <p:spPr>
          <a:xfrm>
            <a:off x="7960468" y="2082188"/>
            <a:ext cx="4231532" cy="8483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2700"/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F7337F39-BDF4-4E49-BBDA-195B367B3138}"/>
              </a:ext>
            </a:extLst>
          </p:cNvPr>
          <p:cNvGrpSpPr/>
          <p:nvPr/>
        </p:nvGrpSpPr>
        <p:grpSpPr>
          <a:xfrm>
            <a:off x="8158279" y="2099556"/>
            <a:ext cx="3949258" cy="3232313"/>
            <a:chOff x="193825" y="2003857"/>
            <a:chExt cx="4030533" cy="3232313"/>
          </a:xfrm>
        </p:grpSpPr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76728EBD-8431-4B10-BDA8-6C3B7643E8EF}"/>
                </a:ext>
              </a:extLst>
            </p:cNvPr>
            <p:cNvSpPr txBox="1"/>
            <p:nvPr/>
          </p:nvSpPr>
          <p:spPr>
            <a:xfrm>
              <a:off x="193825" y="2003857"/>
              <a:ext cx="4030533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CL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¿De qué depende el efecto estético de una obra?</a:t>
              </a:r>
              <a:endParaRPr lang="es-CL" altLang="ko-KR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D06D539C-84E0-4024-87E5-16B85E6F4B9C}"/>
                </a:ext>
              </a:extLst>
            </p:cNvPr>
            <p:cNvSpPr txBox="1"/>
            <p:nvPr/>
          </p:nvSpPr>
          <p:spPr>
            <a:xfrm>
              <a:off x="193825" y="2989401"/>
              <a:ext cx="4030533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s-CL" altLang="ko-KR" sz="2800" dirty="0" smtClean="0">
                  <a:cs typeface="Arial" pitchFamily="34" charset="0"/>
                </a:rPr>
                <a:t>Tema tratado en la obra. 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s-CL" altLang="ko-KR" sz="2800" dirty="0" smtClean="0">
                  <a:cs typeface="Arial" pitchFamily="34" charset="0"/>
                </a:rPr>
                <a:t>Experiencias previas de la audiencia/receptores.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s-CL" altLang="ko-KR" sz="2800" dirty="0" smtClean="0">
                  <a:cs typeface="Arial" pitchFamily="34" charset="0"/>
                </a:rPr>
                <a:t>Elementos propios de los géneros literarios</a:t>
              </a:r>
              <a:r>
                <a:rPr lang="en-US" altLang="ko-KR" sz="1400" dirty="0" smtClean="0">
                  <a:cs typeface="Arial" pitchFamily="34" charset="0"/>
                </a:rPr>
                <a:t>.</a:t>
              </a:r>
              <a:endParaRPr lang="en-US" altLang="ko-KR" sz="1400" dirty="0">
                <a:cs typeface="Arial" pitchFamily="34" charset="0"/>
              </a:endParaRPr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243" y="2202607"/>
            <a:ext cx="2542500" cy="4185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9421" y="610989"/>
            <a:ext cx="1946141" cy="56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8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6095360"/>
            <a:ext cx="12192000" cy="76263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20FA6E7E-7A1E-4F3E-9D0B-1D741FCBE6A0}"/>
              </a:ext>
            </a:extLst>
          </p:cNvPr>
          <p:cNvSpPr txBox="1"/>
          <p:nvPr/>
        </p:nvSpPr>
        <p:spPr>
          <a:xfrm>
            <a:off x="409441" y="975475"/>
            <a:ext cx="5776365" cy="134908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>
              <a:lnSpc>
                <a:spcPts val="4900"/>
              </a:lnSpc>
            </a:pPr>
            <a:endParaRPr lang="en-US" altLang="ko-KR" sz="4000" b="1" dirty="0">
              <a:solidFill>
                <a:schemeClr val="bg1"/>
              </a:solidFill>
              <a:cs typeface="Arial" pitchFamily="34" charset="0"/>
            </a:endParaRPr>
          </a:p>
          <a:p>
            <a:pPr>
              <a:lnSpc>
                <a:spcPts val="4900"/>
              </a:lnSpc>
            </a:pPr>
            <a:r>
              <a:rPr lang="es-CL" altLang="ko-KR" sz="3600" b="1" dirty="0" smtClean="0">
                <a:cs typeface="Arial" pitchFamily="34" charset="0"/>
              </a:rPr>
              <a:t>Veamos un ejemplo:</a:t>
            </a:r>
            <a:endParaRPr lang="es-CL" altLang="ko-KR" sz="3600" b="1" dirty="0">
              <a:cs typeface="Arial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E322A698-BBE8-472F-AFE9-D0F9A00A59DD}"/>
              </a:ext>
            </a:extLst>
          </p:cNvPr>
          <p:cNvCxnSpPr>
            <a:cxnSpLocks/>
          </p:cNvCxnSpPr>
          <p:nvPr/>
        </p:nvCxnSpPr>
        <p:spPr>
          <a:xfrm flipV="1">
            <a:off x="496566" y="2434076"/>
            <a:ext cx="5662788" cy="4989"/>
          </a:xfrm>
          <a:prstGeom prst="line">
            <a:avLst/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0B70FED-8FE6-46A8-AB53-85EDFD5BADD6}"/>
              </a:ext>
            </a:extLst>
          </p:cNvPr>
          <p:cNvSpPr txBox="1"/>
          <p:nvPr/>
        </p:nvSpPr>
        <p:spPr>
          <a:xfrm>
            <a:off x="409441" y="2658093"/>
            <a:ext cx="5776366" cy="303929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buClr>
                <a:srgbClr val="000000"/>
              </a:buClr>
              <a:buSzPts val="2200"/>
            </a:pPr>
            <a:r>
              <a:rPr lang="es-MX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LA GUERRA DE TROYA</a:t>
            </a:r>
          </a:p>
          <a:p>
            <a:pPr lvl="0">
              <a:buClr>
                <a:srgbClr val="000000"/>
              </a:buClr>
              <a:buSzPts val="2200"/>
            </a:pPr>
            <a:r>
              <a:rPr lang="es-MX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Desde </a:t>
            </a:r>
            <a:r>
              <a:rPr lang="es-MX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 alto del muro de Troya, Paris se toma una </a:t>
            </a:r>
            <a:r>
              <a:rPr lang="es-MX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selfie</a:t>
            </a:r>
            <a:r>
              <a:rPr lang="es-MX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mostrando sus </a:t>
            </a:r>
            <a:r>
              <a:rPr lang="es-MX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calugas</a:t>
            </a:r>
            <a:r>
              <a:rPr lang="es-MX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sus imponentes brazos. Helena lo mira de reojo sin entender qué pasa por la mente del hombre que ella ama. Pero el troyano egocéntrico, sin miedo, sube la foto a Instagram. #</a:t>
            </a:r>
            <a:r>
              <a:rPr lang="es-MX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Helenaesmía</a:t>
            </a:r>
            <a:r>
              <a:rPr lang="es-MX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#</a:t>
            </a:r>
            <a:r>
              <a:rPr lang="es-MX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chaoMenelao</a:t>
            </a:r>
            <a:r>
              <a:rPr lang="es-MX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#</a:t>
            </a:r>
            <a:r>
              <a:rPr lang="es-MX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fuerzaHéctor</a:t>
            </a:r>
            <a:r>
              <a:rPr lang="es-MX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#</a:t>
            </a:r>
            <a:r>
              <a:rPr lang="es-MX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eltalonesladebilidad</a:t>
            </a:r>
            <a:r>
              <a:rPr lang="es-MX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. Príamo, su padre, furioso lanza el </a:t>
            </a:r>
            <a:r>
              <a:rPr lang="es-MX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smartphone</a:t>
            </a:r>
            <a:r>
              <a:rPr lang="es-MX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muro abajo. Héctor tropieza con el celular, Aquiles lo mata y la foto alcanza mil </a:t>
            </a:r>
            <a:r>
              <a:rPr lang="es-MX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likes</a:t>
            </a:r>
            <a:r>
              <a:rPr lang="es-MX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lvl="0">
              <a:buClr>
                <a:srgbClr val="000000"/>
              </a:buClr>
              <a:buSzPts val="1400"/>
            </a:pPr>
            <a:endParaRPr lang="es-MX" sz="1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  <a:buSzPts val="1400"/>
            </a:pPr>
            <a:r>
              <a:rPr lang="es-MX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Fernanda </a:t>
            </a:r>
            <a:r>
              <a:rPr lang="es-MX" sz="105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Norambuena</a:t>
            </a:r>
            <a:r>
              <a:rPr lang="es-MX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Troncoso, </a:t>
            </a:r>
          </a:p>
          <a:p>
            <a:pPr lvl="0">
              <a:buClr>
                <a:srgbClr val="000000"/>
              </a:buClr>
              <a:buSzPts val="1400"/>
            </a:pPr>
            <a:r>
              <a:rPr lang="es-MX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 años </a:t>
            </a:r>
          </a:p>
          <a:p>
            <a:pPr lvl="0">
              <a:buClr>
                <a:srgbClr val="000000"/>
              </a:buClr>
              <a:buSzPts val="1400"/>
            </a:pPr>
            <a:r>
              <a:rPr lang="es-MX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Pedro Aguirre Cerda</a:t>
            </a:r>
            <a:r>
              <a:rPr lang="en-US" altLang="ko-KR" sz="16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ko-KR" alt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806" y="2922285"/>
            <a:ext cx="5512817" cy="31730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363" y="242195"/>
            <a:ext cx="4645273" cy="135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8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/>
        </p:nvSpPr>
        <p:spPr>
          <a:xfrm>
            <a:off x="6057900" y="1889651"/>
            <a:ext cx="90703" cy="4784834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637613" y="1826631"/>
            <a:ext cx="4881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Justificación de forma:</a:t>
            </a:r>
            <a:endParaRPr lang="es-PE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25" y="5103575"/>
            <a:ext cx="2592359" cy="175442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10913" y="239785"/>
            <a:ext cx="752208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2400"/>
            </a:pPr>
            <a:r>
              <a:rPr lang="es-MX" sz="3200" b="1" u="sng" dirty="0">
                <a:solidFill>
                  <a:schemeClr val="bg1"/>
                </a:solidFill>
              </a:rPr>
              <a:t>Efecto estético</a:t>
            </a:r>
            <a:r>
              <a:rPr lang="es-MX" sz="3200" b="1" dirty="0">
                <a:solidFill>
                  <a:schemeClr val="bg1"/>
                </a:solidFill>
              </a:rPr>
              <a:t>: El texto me provocó un efecto cómico, mucha risa. </a:t>
            </a:r>
          </a:p>
          <a:p>
            <a:pPr lvl="0">
              <a:buClr>
                <a:srgbClr val="000000"/>
              </a:buClr>
              <a:buSzPts val="2400"/>
            </a:pPr>
            <a:endParaRPr lang="es-CL" dirty="0"/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695" y="330002"/>
            <a:ext cx="3601518" cy="1052129"/>
          </a:xfrm>
          <a:prstGeom prst="rect">
            <a:avLst/>
          </a:prstGeom>
        </p:spPr>
      </p:pic>
      <p:sp>
        <p:nvSpPr>
          <p:cNvPr id="36" name="CuadroTexto 35"/>
          <p:cNvSpPr txBox="1"/>
          <p:nvPr/>
        </p:nvSpPr>
        <p:spPr>
          <a:xfrm>
            <a:off x="422263" y="1889651"/>
            <a:ext cx="4881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Justificación de fondo:</a:t>
            </a:r>
            <a:endParaRPr lang="es-PE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22263" y="2662487"/>
            <a:ext cx="51798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400"/>
            </a:pPr>
            <a:r>
              <a:rPr lang="es-MX" b="1" dirty="0"/>
              <a:t>La obra trata sobre una reinterpretación contemporánea de la “Guerra de Troya”, mostrando a Paris como un personaje egocéntrico que usa redes sociales, al mismo tiempo que sirve como una explicación cómica de la muerte de Héctor a manos de Aquiles.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356000" y="2662487"/>
            <a:ext cx="54888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buSzPts val="1400"/>
            </a:pPr>
            <a:r>
              <a:rPr lang="es-MX" b="1" dirty="0"/>
              <a:t>Su efecto cómico se logra por el recurso de la intertextualidad literaria con “La Ilíada”, ya que por mi parte conozco muy bien la historia original y me parece divertida la reinterpretación que se hace de un momento icónico de la literatura, caracterizando psicológicamente al personaje de Paris de manera explícita como un egocéntrico, adicto a las redes sociales. Este efecto cómico, se ve apoyado también por recursos evidentemente contemporáneos como el uso de hashtags al interior del texto.</a:t>
            </a:r>
          </a:p>
        </p:txBody>
      </p:sp>
    </p:spTree>
    <p:extLst>
      <p:ext uri="{BB962C8B-B14F-4D97-AF65-F5344CB8AC3E}">
        <p14:creationId xmlns:p14="http://schemas.microsoft.com/office/powerpoint/2010/main" val="205406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jhanet medali salazar lizana (jhanetmedali) en Pinterest">
            <a:extLst>
              <a:ext uri="{FF2B5EF4-FFF2-40B4-BE49-F238E27FC236}">
                <a16:creationId xmlns="" xmlns:a16="http://schemas.microsoft.com/office/drawing/2014/main" id="{A66E2CAD-E7EB-466A-9C0F-1F6537097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966" y="2738356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Netflix | Netflix, Netflix movies, Watch netflix">
            <a:extLst>
              <a:ext uri="{FF2B5EF4-FFF2-40B4-BE49-F238E27FC236}">
                <a16:creationId xmlns="" xmlns:a16="http://schemas.microsoft.com/office/drawing/2014/main" id="{8439D7FC-1922-4A2C-A718-E1F2A9688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034" y="2727565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Panda From Netflix » Emblems for Battlefield 1, Battlefield 4, Battlefield  Hardline, Battlefield 5, Battlefield V">
            <a:extLst>
              <a:ext uri="{FF2B5EF4-FFF2-40B4-BE49-F238E27FC236}">
                <a16:creationId xmlns="" xmlns:a16="http://schemas.microsoft.com/office/drawing/2014/main" id="{AE458500-1BE9-4399-82DA-E46EB2032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000" y="2730854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Old Penguin on Twitter: &quot;Still missing the old #Netflix penguin. Bring it  back, please!&quot;">
            <a:extLst>
              <a:ext uri="{FF2B5EF4-FFF2-40B4-BE49-F238E27FC236}">
                <a16:creationId xmlns="" xmlns:a16="http://schemas.microsoft.com/office/drawing/2014/main" id="{7DFD00B1-8D89-4F16-A599-B1B0F58B9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516" y="2730853"/>
            <a:ext cx="1524001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Siobhan Grainne (@SiobhanGrainne) | Twitter">
            <a:extLst>
              <a:ext uri="{FF2B5EF4-FFF2-40B4-BE49-F238E27FC236}">
                <a16:creationId xmlns="" xmlns:a16="http://schemas.microsoft.com/office/drawing/2014/main" id="{BFC1698B-6392-4560-868D-41C8D8099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481" y="2728355"/>
            <a:ext cx="1544002" cy="15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382A4EEF-6EB5-4EDD-A019-E9CDD3168563}"/>
              </a:ext>
            </a:extLst>
          </p:cNvPr>
          <p:cNvSpPr txBox="1"/>
          <p:nvPr/>
        </p:nvSpPr>
        <p:spPr>
          <a:xfrm>
            <a:off x="1410159" y="847363"/>
            <a:ext cx="90778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Rutina de pensamiento: “El juego de la explicación”</a:t>
            </a:r>
            <a:endParaRPr lang="es-PE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FAC23885-4707-41AE-B7F9-80888E410707}"/>
              </a:ext>
            </a:extLst>
          </p:cNvPr>
          <p:cNvSpPr txBox="1"/>
          <p:nvPr/>
        </p:nvSpPr>
        <p:spPr>
          <a:xfrm>
            <a:off x="1332208" y="4480843"/>
            <a:ext cx="189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latin typeface="Abadi" panose="020B0604020104020204" pitchFamily="34" charset="0"/>
              </a:rPr>
              <a:t>ELEGIR</a:t>
            </a:r>
            <a:endParaRPr lang="es-PE" sz="2800" dirty="0">
              <a:latin typeface="Abadi" panose="020B0604020104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4125620A-DC19-4ED7-8C17-395DAF5C072E}"/>
              </a:ext>
            </a:extLst>
          </p:cNvPr>
          <p:cNvSpPr txBox="1"/>
          <p:nvPr/>
        </p:nvSpPr>
        <p:spPr>
          <a:xfrm>
            <a:off x="3240725" y="4491633"/>
            <a:ext cx="189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latin typeface="Abadi" panose="020B0604020104020204" pitchFamily="34" charset="0"/>
              </a:rPr>
              <a:t>OBSERVAR</a:t>
            </a:r>
            <a:endParaRPr lang="es-PE" sz="2800" dirty="0">
              <a:latin typeface="Abadi" panose="020B0604020104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FB5A7370-1840-401F-88E1-596C337B17CA}"/>
              </a:ext>
            </a:extLst>
          </p:cNvPr>
          <p:cNvSpPr txBox="1"/>
          <p:nvPr/>
        </p:nvSpPr>
        <p:spPr>
          <a:xfrm>
            <a:off x="5149242" y="4502423"/>
            <a:ext cx="189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latin typeface="Abadi" panose="020B0604020104020204" pitchFamily="34" charset="0"/>
              </a:rPr>
              <a:t>COMPARTIR</a:t>
            </a:r>
            <a:endParaRPr lang="es-PE" sz="2800" dirty="0">
              <a:latin typeface="Abadi" panose="020B0604020104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3251C721-7CDD-4718-A393-89AD712DC7EE}"/>
              </a:ext>
            </a:extLst>
          </p:cNvPr>
          <p:cNvSpPr txBox="1"/>
          <p:nvPr/>
        </p:nvSpPr>
        <p:spPr>
          <a:xfrm>
            <a:off x="7057759" y="4513213"/>
            <a:ext cx="1893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latin typeface="Abadi" panose="020B0604020104020204" pitchFamily="34" charset="0"/>
              </a:rPr>
              <a:t>PREGUNTAR</a:t>
            </a:r>
            <a:endParaRPr lang="es-PE" sz="2400" dirty="0">
              <a:latin typeface="Abadi" panose="020B0604020104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B4E0AE7B-C4D7-4C71-BC2E-FC345C190F5D}"/>
              </a:ext>
            </a:extLst>
          </p:cNvPr>
          <p:cNvSpPr txBox="1"/>
          <p:nvPr/>
        </p:nvSpPr>
        <p:spPr>
          <a:xfrm>
            <a:off x="8966276" y="4513213"/>
            <a:ext cx="189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latin typeface="Abadi" panose="020B0604020104020204" pitchFamily="34" charset="0"/>
              </a:rPr>
              <a:t>CONSTRUIR</a:t>
            </a:r>
            <a:endParaRPr lang="es-PE" sz="2800" dirty="0">
              <a:latin typeface="Abadi" panose="020B0604020104020204" pitchFamily="34" charset="0"/>
            </a:endParaRPr>
          </a:p>
        </p:txBody>
      </p:sp>
      <p:sp>
        <p:nvSpPr>
          <p:cNvPr id="27" name="Medio marco 26">
            <a:extLst>
              <a:ext uri="{FF2B5EF4-FFF2-40B4-BE49-F238E27FC236}">
                <a16:creationId xmlns="" xmlns:a16="http://schemas.microsoft.com/office/drawing/2014/main" id="{E9B46D6E-5B2B-4A0F-BBCF-9212FA965D90}"/>
              </a:ext>
            </a:extLst>
          </p:cNvPr>
          <p:cNvSpPr/>
          <p:nvPr/>
        </p:nvSpPr>
        <p:spPr>
          <a:xfrm rot="13465184">
            <a:off x="5736000" y="5237097"/>
            <a:ext cx="720000" cy="720000"/>
          </a:xfrm>
          <a:prstGeom prst="halfFrame">
            <a:avLst>
              <a:gd name="adj1" fmla="val 18333"/>
              <a:gd name="adj2" fmla="val 20833"/>
            </a:avLst>
          </a:prstGeom>
          <a:solidFill>
            <a:srgbClr val="E9E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59247" y="330002"/>
            <a:ext cx="1770965" cy="51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388</Words>
  <Application>Microsoft Office PowerPoint</Application>
  <PresentationFormat>Panorámica</PresentationFormat>
  <Paragraphs>34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맑은 고딕</vt:lpstr>
      <vt:lpstr>Abadi</vt:lpstr>
      <vt:lpstr>Arial</vt:lpstr>
      <vt:lpstr>Arial Black</vt:lpstr>
      <vt:lpstr>Bahnschrift SemiBold SemiConden</vt:lpstr>
      <vt:lpstr>Calibri</vt:lpstr>
      <vt:lpstr>Calibri Light</vt:lpstr>
      <vt:lpstr>Wingdings</vt:lpstr>
      <vt:lpstr>Tema de Office</vt:lpstr>
      <vt:lpstr>Presentación de PowerPoint</vt:lpstr>
      <vt:lpstr>Objetivo de la clase: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grym</dc:creator>
  <cp:lastModifiedBy>Cuenta Microsoft</cp:lastModifiedBy>
  <cp:revision>67</cp:revision>
  <dcterms:created xsi:type="dcterms:W3CDTF">2021-05-15T18:50:33Z</dcterms:created>
  <dcterms:modified xsi:type="dcterms:W3CDTF">2022-06-24T18:38:53Z</dcterms:modified>
</cp:coreProperties>
</file>