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64" r:id="rId8"/>
    <p:sldId id="263" r:id="rId9"/>
    <p:sldId id="262" r:id="rId10"/>
    <p:sldId id="267" r:id="rId11"/>
    <p:sldId id="266" r:id="rId12"/>
    <p:sldId id="25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25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BINGO DE LOS LOGARITMOS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CLASE DE MATEMÁTICAS 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086" y="2615194"/>
            <a:ext cx="379095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54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Ejercicio 7 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52742" y="2039143"/>
                <a:ext cx="8946541" cy="4195481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CL" sz="80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s-CL" sz="8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s-CL" sz="80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s-CL" sz="80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sub>
                        </m:sSub>
                      </m:fName>
                      <m:e>
                        <m:r>
                          <a:rPr lang="es-CL" sz="8000" b="0" i="1" smtClean="0">
                            <a:latin typeface="Cambria Math" panose="02040503050406030204" pitchFamily="18" charset="0"/>
                          </a:rPr>
                          <m:t>100=</m:t>
                        </m:r>
                      </m:e>
                    </m:func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742" y="2039143"/>
                <a:ext cx="8946541" cy="4195481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redondeado 3"/>
          <p:cNvSpPr/>
          <p:nvPr/>
        </p:nvSpPr>
        <p:spPr>
          <a:xfrm>
            <a:off x="6568888" y="2039143"/>
            <a:ext cx="1595121" cy="1238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7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435775" y="4136884"/>
            <a:ext cx="7550756" cy="1736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/>
              <a:t>Aplicamos propiedad </a:t>
            </a:r>
            <a:endParaRPr lang="es-CL" sz="48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786" y="2717397"/>
            <a:ext cx="3790950" cy="3790950"/>
          </a:xfrm>
          <a:prstGeom prst="rect">
            <a:avLst/>
          </a:prstGeom>
        </p:spPr>
      </p:pic>
      <p:sp>
        <p:nvSpPr>
          <p:cNvPr id="8" name="Nube 7"/>
          <p:cNvSpPr/>
          <p:nvPr/>
        </p:nvSpPr>
        <p:spPr>
          <a:xfrm>
            <a:off x="8164009" y="542471"/>
            <a:ext cx="4027991" cy="2480138"/>
          </a:xfrm>
          <a:prstGeom prst="cloud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>
                <a:solidFill>
                  <a:schemeClr val="bg1"/>
                </a:solidFill>
              </a:rPr>
              <a:t>¿100 elevado a que número me da 100? </a:t>
            </a:r>
            <a:endParaRPr lang="es-CL" sz="2800" dirty="0">
              <a:solidFill>
                <a:schemeClr val="bg1"/>
              </a:solidFill>
            </a:endParaRPr>
          </a:p>
        </p:txBody>
      </p:sp>
      <p:sp>
        <p:nvSpPr>
          <p:cNvPr id="9" name="Cara sonriente 8">
            <a:hlinkClick r:id="rId4" action="ppaction://hlinksldjump"/>
          </p:cNvPr>
          <p:cNvSpPr/>
          <p:nvPr/>
        </p:nvSpPr>
        <p:spPr>
          <a:xfrm>
            <a:off x="11111035" y="5873087"/>
            <a:ext cx="694481" cy="56977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403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Ejercicio 8 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CL" sz="80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s-CL" sz="8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s-CL" sz="80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s-CL" sz="8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s-CL" sz="8000" b="0" i="1" smtClean="0">
                            <a:latin typeface="Cambria Math" panose="02040503050406030204" pitchFamily="18" charset="0"/>
                          </a:rPr>
                          <m:t>32=</m:t>
                        </m:r>
                      </m:e>
                    </m:func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redondeado 3"/>
          <p:cNvSpPr/>
          <p:nvPr/>
        </p:nvSpPr>
        <p:spPr>
          <a:xfrm>
            <a:off x="6123006" y="2233915"/>
            <a:ext cx="1863525" cy="1238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72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435775" y="4136884"/>
            <a:ext cx="7550756" cy="1736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6600" dirty="0" smtClean="0">
                <a:solidFill>
                  <a:schemeClr val="bg1"/>
                </a:solidFill>
              </a:rPr>
              <a:t>2●2●2</a:t>
            </a:r>
            <a:r>
              <a:rPr lang="es-CL" sz="6600" dirty="0">
                <a:solidFill>
                  <a:schemeClr val="bg1"/>
                </a:solidFill>
              </a:rPr>
              <a:t>●2●</a:t>
            </a:r>
            <a:r>
              <a:rPr lang="es-CL" sz="6600" dirty="0" smtClean="0">
                <a:solidFill>
                  <a:schemeClr val="bg1"/>
                </a:solidFill>
              </a:rPr>
              <a:t>2=32</a:t>
            </a:r>
            <a:endParaRPr lang="es-CL" sz="6600" dirty="0">
              <a:solidFill>
                <a:schemeClr val="bg1"/>
              </a:solidFill>
            </a:endParaRPr>
          </a:p>
          <a:p>
            <a:pPr algn="ctr"/>
            <a:endParaRPr lang="es-CL" sz="48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786" y="2717397"/>
            <a:ext cx="3790950" cy="3790950"/>
          </a:xfrm>
          <a:prstGeom prst="rect">
            <a:avLst/>
          </a:prstGeom>
        </p:spPr>
      </p:pic>
      <p:sp>
        <p:nvSpPr>
          <p:cNvPr id="8" name="Nube 7"/>
          <p:cNvSpPr/>
          <p:nvPr/>
        </p:nvSpPr>
        <p:spPr>
          <a:xfrm>
            <a:off x="8164009" y="542471"/>
            <a:ext cx="4027991" cy="2480138"/>
          </a:xfrm>
          <a:prstGeom prst="cloud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>
                <a:solidFill>
                  <a:schemeClr val="bg1"/>
                </a:solidFill>
              </a:rPr>
              <a:t>¿</a:t>
            </a:r>
            <a:r>
              <a:rPr lang="es-CL" sz="2800" dirty="0" smtClean="0">
                <a:solidFill>
                  <a:schemeClr val="bg1"/>
                </a:solidFill>
              </a:rPr>
              <a:t>2 elevado a que número me da 32? </a:t>
            </a:r>
            <a:endParaRPr lang="es-CL" sz="2800" dirty="0">
              <a:solidFill>
                <a:schemeClr val="bg1"/>
              </a:solidFill>
            </a:endParaRPr>
          </a:p>
        </p:txBody>
      </p:sp>
      <p:sp>
        <p:nvSpPr>
          <p:cNvPr id="9" name="Cara sonriente 8">
            <a:hlinkClick r:id="rId4" action="ppaction://hlinksldjump"/>
          </p:cNvPr>
          <p:cNvSpPr/>
          <p:nvPr/>
        </p:nvSpPr>
        <p:spPr>
          <a:xfrm>
            <a:off x="11111035" y="5873087"/>
            <a:ext cx="694481" cy="56977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205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INSTRUCCIONES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DESPUES DE DIBUJAR LA CUADRICULA Y ESCRIBIR LOS NÚMEROS, AL AZAR SE ESCOGERÁN UNAS CASILLAS DEL 1 AL </a:t>
            </a:r>
            <a:r>
              <a:rPr lang="es-CL" dirty="0" smtClean="0"/>
              <a:t>6 </a:t>
            </a:r>
            <a:r>
              <a:rPr lang="es-CL" dirty="0" smtClean="0"/>
              <a:t>LO CUALES TENDRAN EJERCICIOS Y EL RESULTADO SI ES QUE COINCIDE CON EL NÚMERO QUE TÚ ESCOGISTE LO TACHAS.</a:t>
            </a:r>
          </a:p>
          <a:p>
            <a:r>
              <a:rPr lang="es-CL" dirty="0" smtClean="0"/>
              <a:t>SI ACIERTAS A 5 GANAS EL JUEGO. 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312" y="4298985"/>
            <a:ext cx="2590343" cy="131295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4339865" y="4488366"/>
                <a:ext cx="3019940" cy="10156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CL" sz="66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s-CL" sz="6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s-CL" sz="660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s-CL" sz="6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s-CL" sz="6600" b="0" i="1" smtClean="0">
                              <a:latin typeface="Cambria Math" panose="02040503050406030204" pitchFamily="18" charset="0"/>
                            </a:rPr>
                            <m:t>9=</m:t>
                          </m:r>
                        </m:e>
                      </m:func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9865" y="4488366"/>
                <a:ext cx="3019940" cy="10156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ángulo 13"/>
          <p:cNvSpPr/>
          <p:nvPr/>
        </p:nvSpPr>
        <p:spPr>
          <a:xfrm>
            <a:off x="7359805" y="4627756"/>
            <a:ext cx="1103971" cy="769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solidFill>
                  <a:schemeClr val="bg1"/>
                </a:solidFill>
              </a:rPr>
              <a:t>2</a:t>
            </a:r>
            <a:endParaRPr lang="es-CL" sz="4800" dirty="0">
              <a:solidFill>
                <a:schemeClr val="bg1"/>
              </a:solidFill>
            </a:endParaRPr>
          </a:p>
        </p:txBody>
      </p:sp>
      <p:cxnSp>
        <p:nvCxnSpPr>
          <p:cNvPr id="18" name="Conector recto 17"/>
          <p:cNvCxnSpPr/>
          <p:nvPr/>
        </p:nvCxnSpPr>
        <p:spPr>
          <a:xfrm>
            <a:off x="2884630" y="4363009"/>
            <a:ext cx="702527" cy="529493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V="1">
            <a:off x="2859726" y="4379736"/>
            <a:ext cx="727431" cy="529493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ra sonriente 3">
            <a:hlinkClick r:id="rId4" action="ppaction://hlinksldjump"/>
          </p:cNvPr>
          <p:cNvSpPr/>
          <p:nvPr/>
        </p:nvSpPr>
        <p:spPr>
          <a:xfrm>
            <a:off x="9688010" y="4627756"/>
            <a:ext cx="1875099" cy="162064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617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41184"/>
          </a:xfrm>
        </p:spPr>
        <p:txBody>
          <a:bodyPr/>
          <a:lstStyle/>
          <a:p>
            <a:r>
              <a:rPr lang="es-CL" dirty="0" smtClean="0"/>
              <a:t>DIBUJA EN TU CUADERNO </a:t>
            </a:r>
            <a:endParaRPr lang="es-C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240092"/>
              </p:ext>
            </p:extLst>
          </p:nvPr>
        </p:nvGraphicFramePr>
        <p:xfrm>
          <a:off x="1103314" y="1673225"/>
          <a:ext cx="4851438" cy="245272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617146"/>
                <a:gridCol w="1617146"/>
                <a:gridCol w="1617146"/>
              </a:tblGrid>
              <a:tr h="122636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22636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6757638" y="1706137"/>
            <a:ext cx="30665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>
                <a:latin typeface="Arial Black" panose="020B0A04020102020204" pitchFamily="34" charset="0"/>
              </a:rPr>
              <a:t>ELIGE NUMEROS DEL 0 AL 6 (PUEDES REPETIRLOS) Y ESCRÍBELO EN CADA CUADRADO</a:t>
            </a:r>
            <a:endParaRPr lang="es-CL" sz="2400" dirty="0">
              <a:latin typeface="Arial Black" panose="020B0A040201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405054" y="2018370"/>
            <a:ext cx="1081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000" b="1" dirty="0" smtClean="0">
                <a:solidFill>
                  <a:schemeClr val="bg1"/>
                </a:solidFill>
              </a:rPr>
              <a:t>1</a:t>
            </a:r>
            <a:endParaRPr lang="es-CL" sz="40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932771" y="2018370"/>
            <a:ext cx="10705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 smtClean="0">
                <a:solidFill>
                  <a:schemeClr val="bg1"/>
                </a:solidFill>
              </a:rPr>
              <a:t>3</a:t>
            </a:r>
            <a:endParaRPr lang="es-CL" sz="4000" b="1" dirty="0">
              <a:solidFill>
                <a:schemeClr val="bg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505093" y="2018370"/>
            <a:ext cx="1081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 smtClean="0">
                <a:solidFill>
                  <a:schemeClr val="bg1"/>
                </a:solidFill>
              </a:rPr>
              <a:t>2</a:t>
            </a:r>
            <a:endParaRPr lang="es-CL" sz="3600" b="1" dirty="0">
              <a:solidFill>
                <a:schemeClr val="bg1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285893" y="3196682"/>
            <a:ext cx="1081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 smtClean="0">
                <a:solidFill>
                  <a:schemeClr val="bg1"/>
                </a:solidFill>
              </a:rPr>
              <a:t>2</a:t>
            </a:r>
            <a:endParaRPr lang="es-CL" sz="3600" b="1" dirty="0">
              <a:solidFill>
                <a:schemeClr val="bg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807638" y="3196681"/>
            <a:ext cx="1081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618787" y="3196680"/>
            <a:ext cx="1081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 smtClean="0">
                <a:solidFill>
                  <a:schemeClr val="bg1"/>
                </a:solidFill>
              </a:rPr>
              <a:t>2</a:t>
            </a:r>
            <a:endParaRPr lang="es-CL" sz="3600" b="1" dirty="0">
              <a:solidFill>
                <a:schemeClr val="bg1"/>
              </a:solidFill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120" y="2960881"/>
            <a:ext cx="3790950" cy="3790950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5889306" y="5289052"/>
            <a:ext cx="45974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000" b="1" dirty="0" smtClean="0"/>
              <a:t>¿LISTO PARA JUGAR ?</a:t>
            </a:r>
            <a:endParaRPr lang="es-CL" sz="4000" b="1" dirty="0"/>
          </a:p>
        </p:txBody>
      </p:sp>
      <p:sp>
        <p:nvSpPr>
          <p:cNvPr id="3" name="CuadroTexto 2">
            <a:hlinkClick r:id="rId3" action="ppaction://hlinksldjump"/>
          </p:cNvPr>
          <p:cNvSpPr txBox="1"/>
          <p:nvPr/>
        </p:nvSpPr>
        <p:spPr>
          <a:xfrm>
            <a:off x="982133" y="5531556"/>
            <a:ext cx="3522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>
                <a:latin typeface="Algerian" panose="04020705040A02060702" pitchFamily="82" charset="0"/>
              </a:rPr>
              <a:t>INSTRUCCIONES</a:t>
            </a:r>
            <a:r>
              <a:rPr lang="es-CL" dirty="0" smtClean="0"/>
              <a:t>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6731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ELIGE UNO Y RESOLVAMOS </a:t>
            </a:r>
            <a:endParaRPr lang="es-CL" dirty="0"/>
          </a:p>
        </p:txBody>
      </p:sp>
      <p:sp>
        <p:nvSpPr>
          <p:cNvPr id="3" name="Rectángulo redondeado 2">
            <a:hlinkClick r:id="rId2" action="ppaction://hlinksldjump"/>
          </p:cNvPr>
          <p:cNvSpPr/>
          <p:nvPr/>
        </p:nvSpPr>
        <p:spPr>
          <a:xfrm>
            <a:off x="868101" y="1493134"/>
            <a:ext cx="1701479" cy="1504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dirty="0" smtClean="0">
                <a:solidFill>
                  <a:schemeClr val="bg1"/>
                </a:solidFill>
              </a:rPr>
              <a:t>1</a:t>
            </a:r>
            <a:endParaRPr lang="es-CL" sz="4400" dirty="0">
              <a:solidFill>
                <a:schemeClr val="bg1"/>
              </a:solidFill>
            </a:endParaRPr>
          </a:p>
        </p:txBody>
      </p:sp>
      <p:sp>
        <p:nvSpPr>
          <p:cNvPr id="4" name="Rectángulo redondeado 3">
            <a:hlinkClick r:id="rId3" action="ppaction://hlinksldjump"/>
          </p:cNvPr>
          <p:cNvSpPr/>
          <p:nvPr/>
        </p:nvSpPr>
        <p:spPr>
          <a:xfrm>
            <a:off x="2791570" y="1493134"/>
            <a:ext cx="1701479" cy="1504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" name="Rectángulo redondeado 4">
            <a:hlinkClick r:id="rId4" action="ppaction://hlinksldjump"/>
          </p:cNvPr>
          <p:cNvSpPr/>
          <p:nvPr/>
        </p:nvSpPr>
        <p:spPr>
          <a:xfrm>
            <a:off x="4719723" y="1493134"/>
            <a:ext cx="1701479" cy="1504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" name="Rectángulo redondeado 5">
            <a:hlinkClick r:id="rId5" action="ppaction://hlinksldjump"/>
          </p:cNvPr>
          <p:cNvSpPr/>
          <p:nvPr/>
        </p:nvSpPr>
        <p:spPr>
          <a:xfrm>
            <a:off x="6863786" y="1493133"/>
            <a:ext cx="1701479" cy="1504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7" name="Rectángulo redondeado 6">
            <a:hlinkClick r:id="rId6" action="ppaction://hlinksldjump"/>
          </p:cNvPr>
          <p:cNvSpPr/>
          <p:nvPr/>
        </p:nvSpPr>
        <p:spPr>
          <a:xfrm>
            <a:off x="868100" y="3416461"/>
            <a:ext cx="1701479" cy="1504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8" name="Rectángulo redondeado 7">
            <a:hlinkClick r:id="rId7" action="ppaction://hlinksldjump"/>
          </p:cNvPr>
          <p:cNvSpPr/>
          <p:nvPr/>
        </p:nvSpPr>
        <p:spPr>
          <a:xfrm>
            <a:off x="2791570" y="3416461"/>
            <a:ext cx="1701479" cy="1504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dirty="0" smtClean="0">
                <a:solidFill>
                  <a:schemeClr val="bg1"/>
                </a:solidFill>
              </a:rPr>
              <a:t>6</a:t>
            </a:r>
            <a:endParaRPr lang="es-CL" sz="4400" dirty="0">
              <a:solidFill>
                <a:schemeClr val="bg1"/>
              </a:solidFill>
            </a:endParaRPr>
          </a:p>
        </p:txBody>
      </p:sp>
      <p:sp>
        <p:nvSpPr>
          <p:cNvPr id="9" name="Rectángulo redondeado 8">
            <a:hlinkClick r:id="rId8" action="ppaction://hlinksldjump"/>
          </p:cNvPr>
          <p:cNvSpPr/>
          <p:nvPr/>
        </p:nvSpPr>
        <p:spPr>
          <a:xfrm>
            <a:off x="4715040" y="3416460"/>
            <a:ext cx="1701479" cy="1504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0" name="Rectángulo redondeado 9">
            <a:hlinkClick r:id="rId9" action="ppaction://hlinksldjump"/>
          </p:cNvPr>
          <p:cNvSpPr/>
          <p:nvPr/>
        </p:nvSpPr>
        <p:spPr>
          <a:xfrm>
            <a:off x="6860501" y="3416460"/>
            <a:ext cx="1701479" cy="1504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dirty="0" smtClean="0">
                <a:solidFill>
                  <a:schemeClr val="bg1"/>
                </a:solidFill>
              </a:rPr>
              <a:t>8</a:t>
            </a:r>
            <a:endParaRPr lang="es-CL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96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Ejercicio 1 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CL" sz="80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s-CL" sz="8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s-CL" sz="80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s-CL" sz="8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s-CL" sz="8000" b="0" i="1" smtClean="0">
                            <a:latin typeface="Cambria Math" panose="02040503050406030204" pitchFamily="18" charset="0"/>
                          </a:rPr>
                          <m:t>64=</m:t>
                        </m:r>
                      </m:e>
                    </m:func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redondeado 3"/>
          <p:cNvSpPr/>
          <p:nvPr/>
        </p:nvSpPr>
        <p:spPr>
          <a:xfrm>
            <a:off x="6123006" y="2233915"/>
            <a:ext cx="1863525" cy="1238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7200" dirty="0" smtClean="0">
                <a:solidFill>
                  <a:schemeClr val="bg1"/>
                </a:solidFill>
              </a:rPr>
              <a:t>6</a:t>
            </a:r>
            <a:endParaRPr lang="es-CL" sz="7200" dirty="0">
              <a:solidFill>
                <a:schemeClr val="bg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435775" y="4136884"/>
            <a:ext cx="7550756" cy="1736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6600" dirty="0" smtClean="0">
                <a:solidFill>
                  <a:schemeClr val="bg1"/>
                </a:solidFill>
              </a:rPr>
              <a:t>2●2●2</a:t>
            </a:r>
            <a:r>
              <a:rPr lang="es-CL" sz="6600" dirty="0">
                <a:solidFill>
                  <a:schemeClr val="bg1"/>
                </a:solidFill>
              </a:rPr>
              <a:t>●2●2●</a:t>
            </a:r>
            <a:r>
              <a:rPr lang="es-CL" sz="6600" dirty="0" smtClean="0">
                <a:solidFill>
                  <a:schemeClr val="bg1"/>
                </a:solidFill>
              </a:rPr>
              <a:t>2=64</a:t>
            </a:r>
            <a:endParaRPr lang="es-CL" sz="6600" dirty="0">
              <a:solidFill>
                <a:schemeClr val="bg1"/>
              </a:solidFill>
            </a:endParaRPr>
          </a:p>
          <a:p>
            <a:pPr algn="ctr"/>
            <a:endParaRPr lang="es-CL" sz="48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786" y="2717397"/>
            <a:ext cx="3790950" cy="3790950"/>
          </a:xfrm>
          <a:prstGeom prst="rect">
            <a:avLst/>
          </a:prstGeom>
        </p:spPr>
      </p:pic>
      <p:sp>
        <p:nvSpPr>
          <p:cNvPr id="8" name="Nube 7"/>
          <p:cNvSpPr/>
          <p:nvPr/>
        </p:nvSpPr>
        <p:spPr>
          <a:xfrm>
            <a:off x="8164009" y="542471"/>
            <a:ext cx="4027991" cy="2480138"/>
          </a:xfrm>
          <a:prstGeom prst="cloud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>
                <a:solidFill>
                  <a:schemeClr val="bg1"/>
                </a:solidFill>
              </a:rPr>
              <a:t>¿</a:t>
            </a:r>
            <a:r>
              <a:rPr lang="es-CL" sz="2800" dirty="0" smtClean="0">
                <a:solidFill>
                  <a:schemeClr val="bg1"/>
                </a:solidFill>
              </a:rPr>
              <a:t>2 elevado a que número me da 64? </a:t>
            </a:r>
            <a:endParaRPr lang="es-CL" sz="2800" dirty="0">
              <a:solidFill>
                <a:schemeClr val="bg1"/>
              </a:solidFill>
            </a:endParaRPr>
          </a:p>
        </p:txBody>
      </p:sp>
      <p:sp>
        <p:nvSpPr>
          <p:cNvPr id="9" name="Cara sonriente 8">
            <a:hlinkClick r:id="rId4" action="ppaction://hlinksldjump"/>
          </p:cNvPr>
          <p:cNvSpPr/>
          <p:nvPr/>
        </p:nvSpPr>
        <p:spPr>
          <a:xfrm>
            <a:off x="11111035" y="5873087"/>
            <a:ext cx="694481" cy="56977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419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Ejercicio 2 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CL" sz="80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s-CL" sz="8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s-CL" sz="80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s-CL" sz="8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s-CL" sz="8000" b="0" i="1" smtClean="0">
                            <a:latin typeface="Cambria Math" panose="02040503050406030204" pitchFamily="18" charset="0"/>
                          </a:rPr>
                          <m:t>27=</m:t>
                        </m:r>
                      </m:e>
                    </m:func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redondeado 3"/>
          <p:cNvSpPr/>
          <p:nvPr/>
        </p:nvSpPr>
        <p:spPr>
          <a:xfrm>
            <a:off x="6123006" y="2233915"/>
            <a:ext cx="1863525" cy="1238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7200" dirty="0" smtClean="0">
                <a:solidFill>
                  <a:schemeClr val="bg1"/>
                </a:solidFill>
              </a:rPr>
              <a:t>3</a:t>
            </a:r>
            <a:endParaRPr lang="es-CL" sz="7200" dirty="0">
              <a:solidFill>
                <a:schemeClr val="bg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435775" y="4136884"/>
            <a:ext cx="7550756" cy="1736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6600" dirty="0">
                <a:solidFill>
                  <a:schemeClr val="bg1"/>
                </a:solidFill>
              </a:rPr>
              <a:t>3</a:t>
            </a:r>
            <a:r>
              <a:rPr lang="es-CL" sz="6600" dirty="0" smtClean="0">
                <a:solidFill>
                  <a:schemeClr val="bg1"/>
                </a:solidFill>
              </a:rPr>
              <a:t>●</a:t>
            </a:r>
            <a:r>
              <a:rPr lang="es-CL" sz="6600" dirty="0">
                <a:solidFill>
                  <a:schemeClr val="bg1"/>
                </a:solidFill>
              </a:rPr>
              <a:t>3</a:t>
            </a:r>
            <a:r>
              <a:rPr lang="es-CL" sz="6600" dirty="0" smtClean="0">
                <a:solidFill>
                  <a:schemeClr val="bg1"/>
                </a:solidFill>
              </a:rPr>
              <a:t>●3=27</a:t>
            </a:r>
            <a:endParaRPr lang="es-CL" sz="6600" dirty="0">
              <a:solidFill>
                <a:schemeClr val="bg1"/>
              </a:solidFill>
            </a:endParaRPr>
          </a:p>
          <a:p>
            <a:pPr algn="ctr"/>
            <a:endParaRPr lang="es-CL" sz="48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786" y="2717397"/>
            <a:ext cx="3790950" cy="3790950"/>
          </a:xfrm>
          <a:prstGeom prst="rect">
            <a:avLst/>
          </a:prstGeom>
        </p:spPr>
      </p:pic>
      <p:sp>
        <p:nvSpPr>
          <p:cNvPr id="8" name="Nube 7"/>
          <p:cNvSpPr/>
          <p:nvPr/>
        </p:nvSpPr>
        <p:spPr>
          <a:xfrm>
            <a:off x="8164009" y="542471"/>
            <a:ext cx="4027991" cy="2480138"/>
          </a:xfrm>
          <a:prstGeom prst="cloud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>
                <a:solidFill>
                  <a:schemeClr val="bg1"/>
                </a:solidFill>
              </a:rPr>
              <a:t>¿</a:t>
            </a:r>
            <a:r>
              <a:rPr lang="es-CL" sz="2800" dirty="0">
                <a:solidFill>
                  <a:schemeClr val="bg1"/>
                </a:solidFill>
              </a:rPr>
              <a:t>3</a:t>
            </a:r>
            <a:r>
              <a:rPr lang="es-CL" sz="2800" dirty="0" smtClean="0">
                <a:solidFill>
                  <a:schemeClr val="bg1"/>
                </a:solidFill>
              </a:rPr>
              <a:t> elevado a que número me da 27? </a:t>
            </a:r>
            <a:endParaRPr lang="es-CL" sz="2800" dirty="0">
              <a:solidFill>
                <a:schemeClr val="bg1"/>
              </a:solidFill>
            </a:endParaRPr>
          </a:p>
        </p:txBody>
      </p:sp>
      <p:sp>
        <p:nvSpPr>
          <p:cNvPr id="9" name="Cara sonriente 8">
            <a:hlinkClick r:id="rId4" action="ppaction://hlinksldjump"/>
          </p:cNvPr>
          <p:cNvSpPr/>
          <p:nvPr/>
        </p:nvSpPr>
        <p:spPr>
          <a:xfrm>
            <a:off x="11111035" y="5873087"/>
            <a:ext cx="694481" cy="56977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337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Ejercicio 3 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CL" sz="80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s-CL" sz="8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s-CL" sz="80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s-CL" sz="8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s-CL" sz="8000" b="0" i="1" smtClean="0">
                            <a:latin typeface="Cambria Math" panose="02040503050406030204" pitchFamily="18" charset="0"/>
                          </a:rPr>
                          <m:t>2=</m:t>
                        </m:r>
                      </m:e>
                    </m:func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redondeado 3"/>
          <p:cNvSpPr/>
          <p:nvPr/>
        </p:nvSpPr>
        <p:spPr>
          <a:xfrm>
            <a:off x="6123006" y="2233915"/>
            <a:ext cx="1863525" cy="1238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7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435775" y="4136884"/>
            <a:ext cx="7550756" cy="1736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800" dirty="0" smtClean="0">
                <a:solidFill>
                  <a:schemeClr val="bg1"/>
                </a:solidFill>
              </a:rPr>
              <a:t>Aplicamos propiedad </a:t>
            </a:r>
            <a:endParaRPr lang="es-CL" sz="4800" dirty="0">
              <a:solidFill>
                <a:schemeClr val="bg1"/>
              </a:solidFill>
            </a:endParaRPr>
          </a:p>
          <a:p>
            <a:pPr algn="ctr"/>
            <a:endParaRPr lang="es-CL" sz="48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593" y="2740029"/>
            <a:ext cx="3790950" cy="3790950"/>
          </a:xfrm>
          <a:prstGeom prst="rect">
            <a:avLst/>
          </a:prstGeom>
        </p:spPr>
      </p:pic>
      <p:sp>
        <p:nvSpPr>
          <p:cNvPr id="8" name="Nube 7"/>
          <p:cNvSpPr/>
          <p:nvPr/>
        </p:nvSpPr>
        <p:spPr>
          <a:xfrm>
            <a:off x="8164009" y="542471"/>
            <a:ext cx="4027991" cy="2480138"/>
          </a:xfrm>
          <a:prstGeom prst="cloud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>
                <a:solidFill>
                  <a:schemeClr val="bg1"/>
                </a:solidFill>
              </a:rPr>
              <a:t>¿</a:t>
            </a:r>
            <a:r>
              <a:rPr lang="es-CL" sz="2800" dirty="0" smtClean="0">
                <a:solidFill>
                  <a:schemeClr val="bg1"/>
                </a:solidFill>
              </a:rPr>
              <a:t>2 elevado a que número me da 2? </a:t>
            </a:r>
            <a:endParaRPr lang="es-CL" sz="2800" dirty="0">
              <a:solidFill>
                <a:schemeClr val="bg1"/>
              </a:solidFill>
            </a:endParaRPr>
          </a:p>
        </p:txBody>
      </p:sp>
      <p:sp>
        <p:nvSpPr>
          <p:cNvPr id="9" name="Cara sonriente 8">
            <a:hlinkClick r:id="rId4" action="ppaction://hlinksldjump"/>
          </p:cNvPr>
          <p:cNvSpPr/>
          <p:nvPr/>
        </p:nvSpPr>
        <p:spPr>
          <a:xfrm>
            <a:off x="11111035" y="5873087"/>
            <a:ext cx="694481" cy="56977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210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Ejercicio 4 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CL" sz="80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s-CL" sz="8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s-CL" sz="80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s-CL" sz="80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es-CL" sz="8000" b="0" i="1" smtClean="0">
                            <a:latin typeface="Cambria Math" panose="02040503050406030204" pitchFamily="18" charset="0"/>
                          </a:rPr>
                          <m:t>25=</m:t>
                        </m:r>
                      </m:e>
                    </m:func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redondeado 3"/>
          <p:cNvSpPr/>
          <p:nvPr/>
        </p:nvSpPr>
        <p:spPr>
          <a:xfrm>
            <a:off x="6123006" y="2233915"/>
            <a:ext cx="1863525" cy="1238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7200" dirty="0" smtClean="0">
                <a:solidFill>
                  <a:schemeClr val="bg1"/>
                </a:solidFill>
              </a:rPr>
              <a:t>2</a:t>
            </a:r>
            <a:endParaRPr lang="es-CL" sz="7200" dirty="0">
              <a:solidFill>
                <a:schemeClr val="bg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435775" y="4136884"/>
            <a:ext cx="7550756" cy="1736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6600" dirty="0">
                <a:solidFill>
                  <a:schemeClr val="bg1"/>
                </a:solidFill>
              </a:rPr>
              <a:t>5</a:t>
            </a:r>
            <a:r>
              <a:rPr lang="es-CL" sz="6600" dirty="0" smtClean="0">
                <a:solidFill>
                  <a:schemeClr val="bg1"/>
                </a:solidFill>
              </a:rPr>
              <a:t>●5=25</a:t>
            </a:r>
            <a:endParaRPr lang="es-CL" sz="6600" dirty="0">
              <a:solidFill>
                <a:schemeClr val="bg1"/>
              </a:solidFill>
            </a:endParaRPr>
          </a:p>
          <a:p>
            <a:pPr algn="ctr"/>
            <a:endParaRPr lang="es-CL" sz="48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786" y="2717397"/>
            <a:ext cx="3790950" cy="3790950"/>
          </a:xfrm>
          <a:prstGeom prst="rect">
            <a:avLst/>
          </a:prstGeom>
        </p:spPr>
      </p:pic>
      <p:sp>
        <p:nvSpPr>
          <p:cNvPr id="8" name="Nube 7"/>
          <p:cNvSpPr/>
          <p:nvPr/>
        </p:nvSpPr>
        <p:spPr>
          <a:xfrm>
            <a:off x="8164009" y="542471"/>
            <a:ext cx="4027991" cy="2480138"/>
          </a:xfrm>
          <a:prstGeom prst="cloud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>
                <a:solidFill>
                  <a:schemeClr val="bg1"/>
                </a:solidFill>
              </a:rPr>
              <a:t>¿</a:t>
            </a:r>
            <a:r>
              <a:rPr lang="es-CL" sz="2800" dirty="0">
                <a:solidFill>
                  <a:schemeClr val="bg1"/>
                </a:solidFill>
              </a:rPr>
              <a:t>5</a:t>
            </a:r>
            <a:r>
              <a:rPr lang="es-CL" sz="2800" dirty="0" smtClean="0">
                <a:solidFill>
                  <a:schemeClr val="bg1"/>
                </a:solidFill>
              </a:rPr>
              <a:t> elevado a que número me da 25? </a:t>
            </a:r>
            <a:endParaRPr lang="es-CL" sz="2800" dirty="0">
              <a:solidFill>
                <a:schemeClr val="bg1"/>
              </a:solidFill>
            </a:endParaRPr>
          </a:p>
        </p:txBody>
      </p:sp>
      <p:sp>
        <p:nvSpPr>
          <p:cNvPr id="9" name="Cara sonriente 8">
            <a:hlinkClick r:id="rId4" action="ppaction://hlinksldjump"/>
          </p:cNvPr>
          <p:cNvSpPr/>
          <p:nvPr/>
        </p:nvSpPr>
        <p:spPr>
          <a:xfrm>
            <a:off x="11111035" y="5873087"/>
            <a:ext cx="694481" cy="56977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804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Ejercicio 5 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CL" sz="80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s-CL" sz="8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s-CL" sz="80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s-CL" sz="8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s-CL" sz="8000" b="0" i="1" smtClean="0">
                            <a:latin typeface="Cambria Math" panose="02040503050406030204" pitchFamily="18" charset="0"/>
                          </a:rPr>
                          <m:t>1=</m:t>
                        </m:r>
                      </m:e>
                    </m:func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redondeado 3"/>
          <p:cNvSpPr/>
          <p:nvPr/>
        </p:nvSpPr>
        <p:spPr>
          <a:xfrm>
            <a:off x="6123006" y="2233915"/>
            <a:ext cx="1863525" cy="1238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72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435775" y="3672076"/>
            <a:ext cx="7550756" cy="2201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5400" dirty="0" smtClean="0">
                <a:solidFill>
                  <a:schemeClr val="bg1"/>
                </a:solidFill>
              </a:rPr>
              <a:t>Aplicamos propiedad </a:t>
            </a:r>
            <a:endParaRPr lang="es-CL" sz="5400" dirty="0">
              <a:solidFill>
                <a:schemeClr val="bg1"/>
              </a:solidFill>
            </a:endParaRPr>
          </a:p>
          <a:p>
            <a:pPr algn="ctr"/>
            <a:endParaRPr lang="es-CL" sz="48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786" y="2717397"/>
            <a:ext cx="3790950" cy="3790950"/>
          </a:xfrm>
          <a:prstGeom prst="rect">
            <a:avLst/>
          </a:prstGeom>
        </p:spPr>
      </p:pic>
      <p:sp>
        <p:nvSpPr>
          <p:cNvPr id="8" name="Nube 7"/>
          <p:cNvSpPr/>
          <p:nvPr/>
        </p:nvSpPr>
        <p:spPr>
          <a:xfrm>
            <a:off x="8164009" y="542471"/>
            <a:ext cx="4027991" cy="2480138"/>
          </a:xfrm>
          <a:prstGeom prst="cloud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>
                <a:solidFill>
                  <a:schemeClr val="bg1"/>
                </a:solidFill>
              </a:rPr>
              <a:t>¿</a:t>
            </a:r>
            <a:r>
              <a:rPr lang="es-CL" sz="2800" dirty="0">
                <a:solidFill>
                  <a:schemeClr val="bg1"/>
                </a:solidFill>
              </a:rPr>
              <a:t>3</a:t>
            </a:r>
            <a:r>
              <a:rPr lang="es-CL" sz="2800" dirty="0" smtClean="0">
                <a:solidFill>
                  <a:schemeClr val="bg1"/>
                </a:solidFill>
              </a:rPr>
              <a:t> elevado a que número me da 1? </a:t>
            </a:r>
            <a:endParaRPr lang="es-CL" sz="2800" dirty="0">
              <a:solidFill>
                <a:schemeClr val="bg1"/>
              </a:solidFill>
            </a:endParaRPr>
          </a:p>
        </p:txBody>
      </p:sp>
      <p:sp>
        <p:nvSpPr>
          <p:cNvPr id="9" name="Cara sonriente 8">
            <a:hlinkClick r:id="rId4" action="ppaction://hlinksldjump"/>
          </p:cNvPr>
          <p:cNvSpPr/>
          <p:nvPr/>
        </p:nvSpPr>
        <p:spPr>
          <a:xfrm>
            <a:off x="11111035" y="5873087"/>
            <a:ext cx="694481" cy="56977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302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Ejercicio 6 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CL" sz="80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s-CL" sz="8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s-CL" sz="80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s-CL" sz="8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es-CL" sz="8000" b="0" i="1" smtClean="0">
                            <a:latin typeface="Cambria Math" panose="02040503050406030204" pitchFamily="18" charset="0"/>
                          </a:rPr>
                          <m:t>16=</m:t>
                        </m:r>
                      </m:e>
                    </m:func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redondeado 3"/>
          <p:cNvSpPr/>
          <p:nvPr/>
        </p:nvSpPr>
        <p:spPr>
          <a:xfrm>
            <a:off x="6123006" y="2233915"/>
            <a:ext cx="1863525" cy="1238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72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435775" y="4136884"/>
            <a:ext cx="7550756" cy="1736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6600" dirty="0">
                <a:solidFill>
                  <a:schemeClr val="bg1"/>
                </a:solidFill>
              </a:rPr>
              <a:t>4</a:t>
            </a:r>
            <a:r>
              <a:rPr lang="es-CL" sz="6600" dirty="0" smtClean="0">
                <a:solidFill>
                  <a:schemeClr val="bg1"/>
                </a:solidFill>
              </a:rPr>
              <a:t>●4=16</a:t>
            </a:r>
            <a:endParaRPr lang="es-CL" sz="6600" dirty="0">
              <a:solidFill>
                <a:schemeClr val="bg1"/>
              </a:solidFill>
            </a:endParaRPr>
          </a:p>
          <a:p>
            <a:pPr algn="ctr"/>
            <a:endParaRPr lang="es-CL" sz="48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768" y="2740029"/>
            <a:ext cx="3790950" cy="3790950"/>
          </a:xfrm>
          <a:prstGeom prst="rect">
            <a:avLst/>
          </a:prstGeom>
        </p:spPr>
      </p:pic>
      <p:sp>
        <p:nvSpPr>
          <p:cNvPr id="8" name="Nube 7"/>
          <p:cNvSpPr/>
          <p:nvPr/>
        </p:nvSpPr>
        <p:spPr>
          <a:xfrm>
            <a:off x="8164009" y="542471"/>
            <a:ext cx="4027991" cy="2480138"/>
          </a:xfrm>
          <a:prstGeom prst="cloud">
            <a:avLst/>
          </a:prstGeom>
          <a:solidFill>
            <a:schemeClr val="accent5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>
                <a:solidFill>
                  <a:schemeClr val="bg1"/>
                </a:solidFill>
              </a:rPr>
              <a:t>¿</a:t>
            </a:r>
            <a:r>
              <a:rPr lang="es-CL" sz="2800" dirty="0">
                <a:solidFill>
                  <a:schemeClr val="bg1"/>
                </a:solidFill>
              </a:rPr>
              <a:t>4</a:t>
            </a:r>
            <a:r>
              <a:rPr lang="es-CL" sz="2800" dirty="0" smtClean="0">
                <a:solidFill>
                  <a:schemeClr val="bg1"/>
                </a:solidFill>
              </a:rPr>
              <a:t> elevado a que número me da 16? </a:t>
            </a:r>
            <a:endParaRPr lang="es-CL" sz="2800" dirty="0">
              <a:solidFill>
                <a:schemeClr val="bg1"/>
              </a:solidFill>
            </a:endParaRPr>
          </a:p>
        </p:txBody>
      </p:sp>
      <p:sp>
        <p:nvSpPr>
          <p:cNvPr id="9" name="Cara sonriente 8">
            <a:hlinkClick r:id="rId4" action="ppaction://hlinksldjump"/>
          </p:cNvPr>
          <p:cNvSpPr/>
          <p:nvPr/>
        </p:nvSpPr>
        <p:spPr>
          <a:xfrm>
            <a:off x="11111035" y="5873087"/>
            <a:ext cx="694481" cy="569779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754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</TotalTime>
  <Words>304</Words>
  <Application>Microsoft Office PowerPoint</Application>
  <PresentationFormat>Personalizado</PresentationFormat>
  <Paragraphs>66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Ion</vt:lpstr>
      <vt:lpstr>BINGO DE LOS LOGARITMOS </vt:lpstr>
      <vt:lpstr>DIBUJA EN TU CUADERNO </vt:lpstr>
      <vt:lpstr>ELIGE UNO Y RESOLVAMOS </vt:lpstr>
      <vt:lpstr>Ejercicio 1 </vt:lpstr>
      <vt:lpstr>Ejercicio 2 </vt:lpstr>
      <vt:lpstr>Ejercicio 3 </vt:lpstr>
      <vt:lpstr>Ejercicio 4 </vt:lpstr>
      <vt:lpstr>Ejercicio 5 </vt:lpstr>
      <vt:lpstr>Ejercicio 6 </vt:lpstr>
      <vt:lpstr>Ejercicio 7 </vt:lpstr>
      <vt:lpstr>Ejercicio 8 </vt:lpstr>
      <vt:lpstr>INSTRUCCIONES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BINGO DE LOS LOGARITMOS</dc:title>
  <dc:creator>Cuenta Microsoft</dc:creator>
  <cp:lastModifiedBy>Usuario</cp:lastModifiedBy>
  <cp:revision>10</cp:revision>
  <dcterms:created xsi:type="dcterms:W3CDTF">2021-06-12T22:32:18Z</dcterms:created>
  <dcterms:modified xsi:type="dcterms:W3CDTF">2022-06-13T19:13:55Z</dcterms:modified>
</cp:coreProperties>
</file>