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uda Bold" panose="020B0604020202020204" charset="-34"/>
      <p:regular r:id="rId21"/>
    </p:embeddedFont>
    <p:embeddedFont>
      <p:font typeface="Montserrat" panose="00000500000000000000" pitchFamily="2" charset="0"/>
      <p:regular r:id="rId22"/>
    </p:embeddedFont>
    <p:embeddedFont>
      <p:font typeface="Montserrat Bold" panose="00000800000000000000" charset="0"/>
      <p:regular r:id="rId23"/>
    </p:embeddedFont>
    <p:embeddedFont>
      <p:font typeface="Montserrat Bold Italics" panose="020B0604020202020204" charset="0"/>
      <p:regular r:id="rId24"/>
    </p:embeddedFont>
    <p:embeddedFont>
      <p:font typeface="Open Sans Extra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7158" y="4429125"/>
            <a:ext cx="14853684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6899">
                <a:solidFill>
                  <a:srgbClr val="FFFFFF"/>
                </a:solidFill>
                <a:latin typeface="Agrandir Black Bold"/>
              </a:rPr>
              <a:t>LENGUAJE Y COMUNICACIÓN</a:t>
            </a:r>
          </a:p>
        </p:txBody>
      </p:sp>
      <p:sp>
        <p:nvSpPr>
          <p:cNvPr id="3" name="TextBox 3"/>
          <p:cNvSpPr txBox="1"/>
          <p:nvPr/>
        </p:nvSpPr>
        <p:spPr>
          <a:xfrm rot="582968">
            <a:off x="1793257" y="7605576"/>
            <a:ext cx="3671197" cy="755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2"/>
              </a:lnSpc>
            </a:pPr>
            <a:r>
              <a:rPr lang="en-US" sz="4960">
                <a:solidFill>
                  <a:srgbClr val="F9DA4A"/>
                </a:solidFill>
                <a:latin typeface="Garuda Bold"/>
              </a:rPr>
              <a:t>Sexto básico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4498">
            <a:off x="14639488" y="7485370"/>
            <a:ext cx="2265420" cy="1804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28975" y="1333500"/>
            <a:ext cx="2272935" cy="2219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384" y="136377"/>
            <a:ext cx="14306067" cy="100142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3231" y="2455908"/>
            <a:ext cx="10408941" cy="6370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16"/>
              </a:lnSpc>
            </a:pPr>
            <a:r>
              <a:rPr lang="en-US" sz="5154">
                <a:solidFill>
                  <a:srgbClr val="2B69DB"/>
                </a:solidFill>
                <a:latin typeface="Montserrat"/>
              </a:rPr>
              <a:t>- ¿Qué ocurrió?</a:t>
            </a:r>
          </a:p>
          <a:p>
            <a:pPr>
              <a:lnSpc>
                <a:spcPts val="7216"/>
              </a:lnSpc>
            </a:pPr>
            <a:endParaRPr lang="en-US" sz="5154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7216"/>
              </a:lnSpc>
            </a:pPr>
            <a:r>
              <a:rPr lang="en-US" sz="5154">
                <a:solidFill>
                  <a:srgbClr val="2B69DB"/>
                </a:solidFill>
                <a:latin typeface="Montserrat"/>
              </a:rPr>
              <a:t>- ¿Cuándo?</a:t>
            </a:r>
          </a:p>
          <a:p>
            <a:pPr>
              <a:lnSpc>
                <a:spcPts val="7216"/>
              </a:lnSpc>
            </a:pPr>
            <a:endParaRPr lang="en-US" sz="5154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7216"/>
              </a:lnSpc>
            </a:pPr>
            <a:r>
              <a:rPr lang="en-US" sz="5154">
                <a:solidFill>
                  <a:srgbClr val="2B69DB"/>
                </a:solidFill>
                <a:latin typeface="Montserrat"/>
              </a:rPr>
              <a:t>- ¿Dónde?</a:t>
            </a:r>
          </a:p>
          <a:p>
            <a:pPr>
              <a:lnSpc>
                <a:spcPts val="7216"/>
              </a:lnSpc>
            </a:pPr>
            <a:endParaRPr lang="en-US" sz="5154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7216"/>
              </a:lnSpc>
            </a:pPr>
            <a:r>
              <a:rPr lang="en-US" sz="5154">
                <a:solidFill>
                  <a:srgbClr val="2B69DB"/>
                </a:solidFill>
                <a:latin typeface="Montserrat"/>
              </a:rPr>
              <a:t>- ¿Quiénes participaron?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91669" y="3636034"/>
            <a:ext cx="4764505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585228" y="513746"/>
            <a:ext cx="580644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2B69DB"/>
                </a:solidFill>
                <a:latin typeface="Montserrat"/>
              </a:rPr>
              <a:t>Responde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474964"/>
            <a:ext cx="16230600" cy="858193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12882" y="238125"/>
            <a:ext cx="335113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2B69DB"/>
                </a:solidFill>
                <a:latin typeface="Montserrat"/>
              </a:rPr>
              <a:t>Actividad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643" y="2964220"/>
            <a:ext cx="16464632" cy="479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2B69DB"/>
                </a:solidFill>
                <a:latin typeface="Montserrat"/>
              </a:rPr>
              <a:t>El relato histórico es .... una narración de hechos reales que tuvieron lugar en el pasado</a:t>
            </a:r>
          </a:p>
          <a:p>
            <a:pPr>
              <a:lnSpc>
                <a:spcPts val="4759"/>
              </a:lnSpc>
            </a:pPr>
            <a:endParaRPr lang="en-US" sz="34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B69DB"/>
                </a:solidFill>
                <a:latin typeface="Montserrat"/>
              </a:rPr>
              <a:t>El relato histórico está basado en ... hechos reales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B69DB"/>
                </a:solidFill>
                <a:latin typeface="Montserrat"/>
              </a:rPr>
              <a:t>Los relatos históricos llevan una ... secuencia cronológica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B69DB"/>
                </a:solidFill>
                <a:latin typeface="Montserrat"/>
              </a:rPr>
              <a:t>Las partes de un relato son ... inicio, desarrollo y desenlace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52811" y="5702975"/>
            <a:ext cx="4343839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02114" y="923925"/>
            <a:ext cx="762309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2B69DB"/>
                </a:solidFill>
                <a:latin typeface="Montserrat"/>
              </a:rPr>
              <a:t>Respuestas Actividad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3611" y="1485091"/>
            <a:ext cx="14673885" cy="100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2"/>
              </a:lnSpc>
            </a:pPr>
            <a:r>
              <a:rPr lang="en-US" sz="3547">
                <a:solidFill>
                  <a:srgbClr val="2B69DB"/>
                </a:solidFill>
                <a:latin typeface="Montserrat Bold"/>
              </a:rPr>
              <a:t>¿Qué elementos contiene el relato histórico? </a:t>
            </a:r>
          </a:p>
          <a:p>
            <a:pPr algn="ctr">
              <a:lnSpc>
                <a:spcPts val="3902"/>
              </a:lnSpc>
            </a:pPr>
            <a:r>
              <a:rPr lang="en-US" sz="3547">
                <a:solidFill>
                  <a:srgbClr val="2B69DB"/>
                </a:solidFill>
                <a:latin typeface="Montserrat Bold"/>
              </a:rPr>
              <a:t>Selecciona las alternativas correctas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1720" y="2918238"/>
            <a:ext cx="10778490" cy="679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1  Contiene introducción, desarrollo y desenlace</a:t>
            </a:r>
          </a:p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2  Tiene moraleja</a:t>
            </a:r>
          </a:p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3  Está basada en hechos reales</a:t>
            </a:r>
          </a:p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4  Llevan un orden cronológico</a:t>
            </a:r>
          </a:p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5  Contiene datos imaginarios</a:t>
            </a:r>
          </a:p>
          <a:p>
            <a:pPr>
              <a:lnSpc>
                <a:spcPts val="7117"/>
              </a:lnSpc>
            </a:pPr>
            <a:r>
              <a:rPr lang="en-US" sz="3576">
                <a:solidFill>
                  <a:srgbClr val="265BBB"/>
                </a:solidFill>
                <a:latin typeface="Montserrat"/>
              </a:rPr>
              <a:t>6  Hay causas y consecuencias</a:t>
            </a:r>
          </a:p>
          <a:p>
            <a:pPr>
              <a:lnSpc>
                <a:spcPts val="5007"/>
              </a:lnSpc>
            </a:pPr>
            <a:endParaRPr lang="en-US" sz="3576">
              <a:solidFill>
                <a:srgbClr val="265BBB"/>
              </a:solidFill>
              <a:latin typeface="Montserrat"/>
            </a:endParaRPr>
          </a:p>
          <a:p>
            <a:pPr>
              <a:lnSpc>
                <a:spcPts val="6259"/>
              </a:lnSpc>
            </a:pPr>
            <a:endParaRPr lang="en-US" sz="3576">
              <a:solidFill>
                <a:srgbClr val="265BBB"/>
              </a:solidFill>
              <a:latin typeface="Montserra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302183" y="7513511"/>
            <a:ext cx="7315200" cy="24738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54480" y="485129"/>
            <a:ext cx="13781045" cy="6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8"/>
              </a:lnSpc>
            </a:pPr>
            <a:r>
              <a:rPr lang="en-US" sz="4417">
                <a:solidFill>
                  <a:srgbClr val="2B69DB"/>
                </a:solidFill>
                <a:latin typeface="Montserrat Bold Italics"/>
              </a:rPr>
              <a:t>Ticket de salida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29350" y="1331473"/>
            <a:ext cx="5829300" cy="5829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09817" y="7414138"/>
            <a:ext cx="9546376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0"/>
              </a:lnSpc>
            </a:pPr>
            <a:r>
              <a:rPr lang="en-US" sz="3900">
                <a:solidFill>
                  <a:srgbClr val="FFFFFF"/>
                </a:solidFill>
                <a:latin typeface="Agrandir Black Bold"/>
              </a:rPr>
              <a:t> ¡BUEN TRABAJO!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9901" y="2118259"/>
            <a:ext cx="15000653" cy="172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Agrandir Black Bold"/>
              </a:rPr>
              <a:t>NORMAS DE CLASE: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3632980"/>
            <a:ext cx="1623060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66763" y="4018215"/>
            <a:ext cx="16352177" cy="2852235"/>
            <a:chOff x="0" y="0"/>
            <a:chExt cx="21802902" cy="380297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1802902" cy="3802979"/>
            </a:xfrm>
            <a:prstGeom prst="rect">
              <a:avLst/>
            </a:prstGeom>
            <a:solidFill>
              <a:srgbClr val="408F5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05703" y="590850"/>
              <a:ext cx="19591497" cy="2621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29641" lvl="1" indent="-464820">
                <a:lnSpc>
                  <a:spcPts val="5167"/>
                </a:lnSpc>
                <a:buFont typeface="Arial"/>
                <a:buChar char="•"/>
              </a:pPr>
              <a:r>
                <a:rPr lang="en-US" sz="4305">
                  <a:solidFill>
                    <a:srgbClr val="FFFFFF"/>
                  </a:solidFill>
                  <a:latin typeface="Garuda Bold"/>
                </a:rPr>
                <a:t>Mantener micrófonos apagados durante la presentación</a:t>
              </a:r>
            </a:p>
            <a:p>
              <a:pPr marL="929641" lvl="1" indent="-464820">
                <a:lnSpc>
                  <a:spcPts val="5167"/>
                </a:lnSpc>
                <a:buFont typeface="Arial"/>
                <a:buChar char="•"/>
              </a:pPr>
              <a:r>
                <a:rPr lang="en-US" sz="4305">
                  <a:solidFill>
                    <a:srgbClr val="FFFFFF"/>
                  </a:solidFill>
                  <a:latin typeface="Garuda Bold"/>
                </a:rPr>
                <a:t>Levantar la mano para preguntar</a:t>
              </a:r>
            </a:p>
            <a:p>
              <a:pPr marL="929640" lvl="1" indent="-464820">
                <a:lnSpc>
                  <a:spcPts val="5167"/>
                </a:lnSpc>
                <a:buFont typeface="Arial"/>
                <a:buChar char="•"/>
              </a:pPr>
              <a:r>
                <a:rPr lang="en-US" sz="4305">
                  <a:solidFill>
                    <a:srgbClr val="FFFFFF"/>
                  </a:solidFill>
                  <a:latin typeface="Garuda Bold"/>
                </a:rPr>
                <a:t>Respetar el turno del compañero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85888" y="5675848"/>
            <a:ext cx="501804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9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9901" y="2116989"/>
            <a:ext cx="15000653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Agrandir Black Bold"/>
              </a:rPr>
              <a:t>OBJETIVOS:</a:t>
            </a:r>
          </a:p>
        </p:txBody>
      </p:sp>
      <p:grpSp>
        <p:nvGrpSpPr>
          <p:cNvPr id="3" name="Group 3"/>
          <p:cNvGrpSpPr/>
          <p:nvPr/>
        </p:nvGrpSpPr>
        <p:grpSpPr>
          <a:xfrm rot="-334208">
            <a:off x="866763" y="4673535"/>
            <a:ext cx="16352177" cy="1541594"/>
            <a:chOff x="0" y="0"/>
            <a:chExt cx="21802902" cy="205545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1802902" cy="2055459"/>
            </a:xfrm>
            <a:prstGeom prst="rect">
              <a:avLst/>
            </a:prstGeom>
            <a:solidFill>
              <a:srgbClr val="408F5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05703" y="590850"/>
              <a:ext cx="19591497" cy="87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67"/>
                </a:lnSpc>
              </a:pPr>
              <a:r>
                <a:rPr lang="en-US" sz="4305">
                  <a:solidFill>
                    <a:srgbClr val="FFFFFF"/>
                  </a:solidFill>
                  <a:latin typeface="Garuda Bold"/>
                </a:rPr>
                <a:t>CONOCER EL RELATO HISTÓRICO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80637" y="5657880"/>
            <a:ext cx="326939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195" y="2200797"/>
            <a:ext cx="15696764" cy="621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5"/>
              </a:lnSpc>
            </a:pPr>
            <a:r>
              <a:rPr lang="en-US" sz="3903">
                <a:solidFill>
                  <a:srgbClr val="2B69DB"/>
                </a:solidFill>
                <a:latin typeface="Montserrat"/>
              </a:rPr>
              <a:t>- Es un texto en el que  se relata un hecho histórico del pasado</a:t>
            </a:r>
          </a:p>
          <a:p>
            <a:pPr>
              <a:lnSpc>
                <a:spcPts val="5465"/>
              </a:lnSpc>
            </a:pPr>
            <a:endParaRPr lang="en-US" sz="3903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65"/>
              </a:lnSpc>
            </a:pPr>
            <a:r>
              <a:rPr lang="en-US" sz="3903">
                <a:solidFill>
                  <a:srgbClr val="2B69DB"/>
                </a:solidFill>
                <a:latin typeface="Montserrat"/>
              </a:rPr>
              <a:t>- También se cuenta la vida de un personaje importante </a:t>
            </a:r>
          </a:p>
          <a:p>
            <a:pPr>
              <a:lnSpc>
                <a:spcPts val="5465"/>
              </a:lnSpc>
            </a:pPr>
            <a:endParaRPr lang="en-US" sz="3903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65"/>
              </a:lnSpc>
            </a:pPr>
            <a:r>
              <a:rPr lang="en-US" sz="3903">
                <a:solidFill>
                  <a:srgbClr val="2B69DB"/>
                </a:solidFill>
                <a:latin typeface="Montserrat"/>
              </a:rPr>
              <a:t>- Se caracteriza por contar hechos reales pueden ser verificados mediante una investigación</a:t>
            </a:r>
          </a:p>
          <a:p>
            <a:pPr>
              <a:lnSpc>
                <a:spcPts val="5465"/>
              </a:lnSpc>
            </a:pPr>
            <a:endParaRPr lang="en-US" sz="3903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65"/>
              </a:lnSpc>
            </a:pPr>
            <a:r>
              <a:rPr lang="en-US" sz="3903">
                <a:solidFill>
                  <a:srgbClr val="2B69DB"/>
                </a:solidFill>
                <a:latin typeface="Montserrat"/>
              </a:rPr>
              <a:t>- Se cuentan de forma cronológica</a:t>
            </a:r>
          </a:p>
          <a:p>
            <a:pPr algn="l">
              <a:lnSpc>
                <a:spcPts val="5465"/>
              </a:lnSpc>
            </a:pPr>
            <a:endParaRPr lang="en-US" sz="3903">
              <a:solidFill>
                <a:srgbClr val="2B69DB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9195" y="480695"/>
            <a:ext cx="16221527" cy="86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>
                <a:solidFill>
                  <a:srgbClr val="FF5757"/>
                </a:solidFill>
                <a:latin typeface="Montserrat Bold"/>
              </a:rPr>
              <a:t>¿Qué es el relato histórico?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37557" y="5859588"/>
            <a:ext cx="42700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3921" y="2563744"/>
            <a:ext cx="16286802" cy="621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2B69DB"/>
                </a:solidFill>
                <a:latin typeface="Montserrat"/>
              </a:rPr>
              <a:t>-Ayuda a comprender como ocurrieron sucesos específicos que marcaron la historia de un país</a:t>
            </a:r>
          </a:p>
          <a:p>
            <a:pPr>
              <a:lnSpc>
                <a:spcPts val="5459"/>
              </a:lnSpc>
            </a:pPr>
            <a:endParaRPr lang="en-US" sz="3899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-Permite conocer las causas y consecuencias de un lugar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-Podemos conocer la historia de diferentes culturas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 algn="l"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9195" y="480695"/>
            <a:ext cx="16221527" cy="86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>
                <a:solidFill>
                  <a:srgbClr val="FF5757"/>
                </a:solidFill>
                <a:latin typeface="Montserrat Bold"/>
              </a:rPr>
              <a:t>¿Para qué sirve el relato histórico?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04783" y="5143500"/>
            <a:ext cx="3090400" cy="48014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113" y="2210754"/>
            <a:ext cx="16715693" cy="771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2"/>
              </a:lnSpc>
            </a:pPr>
            <a:endParaRPr/>
          </a:p>
          <a:p>
            <a:pPr algn="ctr">
              <a:lnSpc>
                <a:spcPts val="5762"/>
              </a:lnSpc>
            </a:pPr>
            <a:r>
              <a:rPr lang="en-US" sz="4115">
                <a:solidFill>
                  <a:srgbClr val="2B69DB"/>
                </a:solidFill>
                <a:latin typeface="Montserrat Bold"/>
              </a:rPr>
              <a:t>Causas</a:t>
            </a:r>
          </a:p>
          <a:p>
            <a:pPr algn="ctr">
              <a:lnSpc>
                <a:spcPts val="5762"/>
              </a:lnSpc>
            </a:pPr>
            <a:r>
              <a:rPr lang="en-US" sz="4115">
                <a:solidFill>
                  <a:srgbClr val="2B69DB"/>
                </a:solidFill>
                <a:latin typeface="Montserrat"/>
              </a:rPr>
              <a:t>Fundamentos, origen o motivo de algo</a:t>
            </a:r>
          </a:p>
          <a:p>
            <a:pPr>
              <a:lnSpc>
                <a:spcPts val="576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76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  <a:p>
            <a:pPr algn="ctr">
              <a:lnSpc>
                <a:spcPts val="5762"/>
              </a:lnSpc>
            </a:pPr>
            <a:r>
              <a:rPr lang="en-US" sz="4115">
                <a:solidFill>
                  <a:srgbClr val="2B69DB"/>
                </a:solidFill>
                <a:latin typeface="Montserrat Bold"/>
              </a:rPr>
              <a:t>Consecuencias</a:t>
            </a:r>
          </a:p>
          <a:p>
            <a:pPr algn="ctr">
              <a:lnSpc>
                <a:spcPts val="5762"/>
              </a:lnSpc>
            </a:pPr>
            <a:r>
              <a:rPr lang="en-US" sz="4115">
                <a:solidFill>
                  <a:srgbClr val="2B69DB"/>
                </a:solidFill>
                <a:latin typeface="Montserrat"/>
              </a:rPr>
              <a:t>Efecto o resultado de algo</a:t>
            </a:r>
          </a:p>
          <a:p>
            <a:pPr>
              <a:lnSpc>
                <a:spcPts val="520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20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20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  <a:p>
            <a:pPr algn="l">
              <a:lnSpc>
                <a:spcPts val="5202"/>
              </a:lnSpc>
            </a:pPr>
            <a:endParaRPr lang="en-US" sz="4115">
              <a:solidFill>
                <a:srgbClr val="2B69DB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9195" y="480695"/>
            <a:ext cx="16221527" cy="86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>
                <a:solidFill>
                  <a:srgbClr val="FF5757"/>
                </a:solidFill>
                <a:latin typeface="Montserrat Bold"/>
              </a:rPr>
              <a:t> Elementos del relato histórico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01044" y="5814610"/>
            <a:ext cx="429438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528" y="1504776"/>
            <a:ext cx="17064772" cy="1107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2B69DB"/>
                </a:solidFill>
                <a:latin typeface="Montserrat"/>
              </a:rPr>
              <a:t>-Lenguaje formal</a:t>
            </a:r>
          </a:p>
          <a:p>
            <a:pPr>
              <a:lnSpc>
                <a:spcPts val="5459"/>
              </a:lnSpc>
            </a:pPr>
            <a:endParaRPr lang="en-US" sz="3899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 Personajes: Personas reales que estuvieron presentes en los hechos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-Tiempo: Ocurren en una época o año determinad </a:t>
            </a: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¿Cuándo ocurre?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-Tema: ¿Qué ocurre?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-Espacio: Lugar donde pasan los acontecimientos </a:t>
            </a: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2B69DB"/>
                </a:solidFill>
                <a:latin typeface="Montserrat"/>
              </a:rPr>
              <a:t>¿Dónde ocurre?</a:t>
            </a: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  <a:p>
            <a:pPr algn="l">
              <a:lnSpc>
                <a:spcPts val="5459"/>
              </a:lnSpc>
            </a:pPr>
            <a:endParaRPr lang="en-US" sz="3900">
              <a:solidFill>
                <a:srgbClr val="2B69DB"/>
              </a:solidFill>
              <a:latin typeface="Montserra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9195" y="480695"/>
            <a:ext cx="16221527" cy="86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>
                <a:solidFill>
                  <a:srgbClr val="FF5757"/>
                </a:solidFill>
                <a:latin typeface="Montserrat Bold"/>
              </a:rPr>
              <a:t> Elementos del relato histórico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9465" y="5783947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32595" y="1195554"/>
            <a:ext cx="12771664" cy="8940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0742" y="162560"/>
            <a:ext cx="16221527" cy="86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9"/>
              </a:lnSpc>
            </a:pPr>
            <a:r>
              <a:rPr lang="en-US" sz="6099">
                <a:solidFill>
                  <a:srgbClr val="FF5757"/>
                </a:solidFill>
                <a:latin typeface="Montserrat Bold"/>
              </a:rPr>
              <a:t>Partes del relato histórico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5694" y="2009775"/>
            <a:ext cx="1525369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5757"/>
                </a:solidFill>
                <a:latin typeface="Open Sans Extra Bold"/>
              </a:rPr>
              <a:t>Leamos el siguiente texto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09302" y="4594860"/>
            <a:ext cx="3269396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Personalizado</PresentationFormat>
  <Paragraphs>76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Montserrat Bold Italics</vt:lpstr>
      <vt:lpstr>Agrandir Black Bold</vt:lpstr>
      <vt:lpstr>Arial</vt:lpstr>
      <vt:lpstr>Garuda Bold</vt:lpstr>
      <vt:lpstr>Montserrat Bold</vt:lpstr>
      <vt:lpstr>Montserrat</vt:lpstr>
      <vt:lpstr>Open Sans Extra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Relato histórico - 6C</dc:title>
  <dc:creator>viviana</dc:creator>
  <cp:lastModifiedBy>viviana molina</cp:lastModifiedBy>
  <cp:revision>1</cp:revision>
  <dcterms:created xsi:type="dcterms:W3CDTF">2006-08-16T00:00:00Z</dcterms:created>
  <dcterms:modified xsi:type="dcterms:W3CDTF">2021-12-07T15:05:49Z</dcterms:modified>
  <dc:identifier>DAEhSEoz7j4</dc:identifier>
</cp:coreProperties>
</file>