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61" r:id="rId6"/>
    <p:sldId id="285" r:id="rId7"/>
    <p:sldId id="286" r:id="rId8"/>
    <p:sldId id="294" r:id="rId9"/>
    <p:sldId id="263" r:id="rId10"/>
    <p:sldId id="287" r:id="rId11"/>
    <p:sldId id="295" r:id="rId12"/>
    <p:sldId id="264" r:id="rId13"/>
    <p:sldId id="288" r:id="rId14"/>
    <p:sldId id="289" r:id="rId15"/>
    <p:sldId id="290" r:id="rId16"/>
    <p:sldId id="296" r:id="rId17"/>
    <p:sldId id="267" r:id="rId18"/>
    <p:sldId id="293" r:id="rId19"/>
    <p:sldId id="298" r:id="rId20"/>
    <p:sldId id="279" r:id="rId21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23"/>
    </p:embeddedFont>
    <p:embeddedFont>
      <p:font typeface="Bangers" panose="020B0604020202020204" charset="0"/>
      <p:regular r:id="rId24"/>
    </p:embeddedFont>
    <p:embeddedFont>
      <p:font typeface="Sniglet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Traslavina" initials="MT" lastIdx="9" clrIdx="0">
    <p:extLst>
      <p:ext uri="{19B8F6BF-5375-455C-9EA6-DF929625EA0E}">
        <p15:presenceInfo xmlns:p15="http://schemas.microsoft.com/office/powerpoint/2012/main" userId="df03740fb03b1b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72E5F7-F22C-43C8-A231-F5D498DDC5EC}">
  <a:tblStyle styleId="{DC72E5F7-F22C-43C8-A231-F5D498DDC5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9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6320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573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088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99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47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6964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4178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708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418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175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214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7" name="Google Shape;37;p6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2987" y="4840039"/>
            <a:ext cx="903429" cy="303461"/>
          </a:xfrm>
          <a:prstGeom prst="rect">
            <a:avLst/>
          </a:prstGeom>
        </p:spPr>
        <p:txBody>
          <a:bodyPr/>
          <a:lstStyle/>
          <a:p>
            <a:fld id="{56FEBE22-424E-47B8-9005-0C4022F28D92}" type="datetimeFigureOut">
              <a:rPr lang="es-CL" smtClean="0"/>
              <a:t>19-07-2023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0173" y="4840039"/>
            <a:ext cx="4710623" cy="303461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685F-4000-4466-8056-21AC07E99E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607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>
            <a:off x="2500206" y="157546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CL" dirty="0"/>
              <a:t>Números decimales</a:t>
            </a:r>
            <a:endParaRPr dirty="0"/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2539922" y="3143889"/>
            <a:ext cx="4192267" cy="1320802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sz="1800" dirty="0">
                <a:latin typeface="Arial Rounded MT Bold" panose="020F0704030504030204" pitchFamily="34" charset="0"/>
              </a:rPr>
              <a:t>Objetivo: multiplicar y dividir números decimales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0757" y="1535309"/>
            <a:ext cx="2765038" cy="1154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4000" dirty="0"/>
              <a:t>   16</a:t>
            </a:r>
            <a:r>
              <a:rPr lang="es-CL" sz="4000" dirty="0">
                <a:solidFill>
                  <a:srgbClr val="FF0000"/>
                </a:solidFill>
              </a:rPr>
              <a:t>, </a:t>
            </a:r>
            <a:r>
              <a:rPr lang="es-CL" sz="4000" dirty="0"/>
              <a:t>14 : </a:t>
            </a:r>
            <a:r>
              <a:rPr lang="es-CL" sz="4000" dirty="0">
                <a:solidFill>
                  <a:srgbClr val="FF0000"/>
                </a:solidFill>
              </a:rPr>
              <a:t>3</a:t>
            </a:r>
            <a:r>
              <a:rPr lang="es-CL" sz="4000" dirty="0"/>
              <a:t> =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13922" y="50689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s-CL" dirty="0"/>
              <a:t>Observa el siguiente ejemplo…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354404" y="1658051"/>
            <a:ext cx="38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376749" y="2304382"/>
            <a:ext cx="38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635795" y="1658050"/>
            <a:ext cx="38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761653" y="2304381"/>
            <a:ext cx="38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828247" y="1658049"/>
            <a:ext cx="38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761653" y="2812778"/>
            <a:ext cx="38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75193" y="2812777"/>
            <a:ext cx="38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187962" y="1658048"/>
            <a:ext cx="38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114999" y="3320238"/>
            <a:ext cx="384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</a:rPr>
              <a:t>0</a:t>
            </a:r>
          </a:p>
        </p:txBody>
      </p:sp>
      <p:sp>
        <p:nvSpPr>
          <p:cNvPr id="14" name="Flecha curvada hacia abajo 13"/>
          <p:cNvSpPr/>
          <p:nvPr/>
        </p:nvSpPr>
        <p:spPr>
          <a:xfrm flipH="1">
            <a:off x="2466753" y="1367342"/>
            <a:ext cx="1371925" cy="33593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9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D66D8-CB6F-0755-5632-FF6F7EC22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Ejercitemos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AB8475-9EB2-7B13-C9FD-4FEC26709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s-CL" sz="2400" dirty="0"/>
              <a:t>10, 5 : 5 =</a:t>
            </a:r>
          </a:p>
          <a:p>
            <a:pPr marL="88900" indent="0">
              <a:buNone/>
            </a:pPr>
            <a:endParaRPr lang="es-CL" sz="2400" dirty="0"/>
          </a:p>
          <a:p>
            <a:pPr marL="88900" indent="0">
              <a:buNone/>
            </a:pPr>
            <a:endParaRPr lang="es-CL" sz="2400" dirty="0"/>
          </a:p>
          <a:p>
            <a:pPr marL="88900" indent="0">
              <a:buNone/>
            </a:pPr>
            <a:r>
              <a:rPr lang="es-CL" sz="2400" dirty="0"/>
              <a:t>4,6 : 2 =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9C5CD9-1CBB-2ABC-1F0C-1175B90E1C2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s-ES" dirty="0"/>
              <a:t>28,4 : 4 =</a:t>
            </a:r>
          </a:p>
          <a:p>
            <a:pPr marL="88900" indent="0">
              <a:buNone/>
            </a:pPr>
            <a:endParaRPr lang="es-ES" dirty="0"/>
          </a:p>
          <a:p>
            <a:pPr marL="88900" indent="0">
              <a:buNone/>
            </a:pPr>
            <a:endParaRPr lang="es-ES" dirty="0"/>
          </a:p>
          <a:p>
            <a:pPr marL="88900" indent="0">
              <a:buNone/>
            </a:pPr>
            <a:r>
              <a:rPr lang="es-ES" dirty="0"/>
              <a:t>48,8 : 8 =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0E2245-CC62-4974-C68E-21898D368E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11</a:t>
            </a:fld>
            <a:endParaRPr lang="es-CL"/>
          </a:p>
        </p:txBody>
      </p:sp>
      <p:pic>
        <p:nvPicPr>
          <p:cNvPr id="2050" name="Picture 2" descr="Telegram channel &quot;Doge Cheems Memes&quot; — @Doge_Cheems_Memes — TGStat">
            <a:extLst>
              <a:ext uri="{FF2B5EF4-FFF2-40B4-BE49-F238E27FC236}">
                <a16:creationId xmlns:a16="http://schemas.microsoft.com/office/drawing/2014/main" id="{447EC049-83D0-E01D-50E5-355463C9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063" l="10000" r="98594">
                        <a14:foregroundMark x1="96406" y1="68281" x2="96406" y2="68281"/>
                        <a14:foregroundMark x1="98594" y1="74531" x2="98594" y2="74531"/>
                        <a14:foregroundMark x1="91406" y1="95000" x2="91406" y2="95000"/>
                        <a14:foregroundMark x1="90938" y1="99063" x2="90938" y2="99063"/>
                        <a14:foregroundMark x1="63125" y1="25938" x2="63125" y2="25938"/>
                        <a14:foregroundMark x1="58906" y1="22031" x2="58906" y2="22031"/>
                        <a14:foregroundMark x1="57500" y1="22188" x2="57500" y2="22188"/>
                        <a14:foregroundMark x1="50156" y1="24844" x2="50156" y2="24844"/>
                        <a14:foregroundMark x1="57344" y1="21719" x2="57344" y2="21719"/>
                        <a14:foregroundMark x1="56406" y1="21094" x2="56406" y2="21094"/>
                        <a14:foregroundMark x1="43281" y1="19531" x2="43281" y2="19531"/>
                        <a14:foregroundMark x1="38281" y1="24219" x2="38281" y2="24219"/>
                        <a14:foregroundMark x1="33438" y1="20313" x2="33438" y2="20313"/>
                        <a14:foregroundMark x1="33750" y1="21875" x2="33750" y2="21875"/>
                        <a14:foregroundMark x1="52344" y1="17656" x2="52344" y2="17656"/>
                        <a14:foregroundMark x1="51563" y1="16875" x2="51563" y2="16875"/>
                        <a14:foregroundMark x1="57500" y1="16875" x2="57500" y2="16875"/>
                        <a14:foregroundMark x1="56875" y1="15625" x2="56875" y2="15625"/>
                        <a14:foregroundMark x1="58906" y1="15781" x2="58906" y2="15781"/>
                        <a14:foregroundMark x1="57031" y1="15313" x2="57031" y2="15313"/>
                        <a14:foregroundMark x1="52656" y1="18281" x2="52656" y2="18281"/>
                        <a14:foregroundMark x1="53281" y1="19375" x2="53281" y2="19375"/>
                        <a14:foregroundMark x1="52500" y1="18750" x2="52500" y2="18750"/>
                        <a14:foregroundMark x1="53125" y1="17031" x2="53125" y2="17031"/>
                        <a14:foregroundMark x1="26875" y1="24063" x2="26875" y2="24063"/>
                        <a14:foregroundMark x1="30781" y1="14219" x2="30781" y2="14219"/>
                        <a14:foregroundMark x1="39219" y1="23750" x2="39219" y2="23750"/>
                        <a14:foregroundMark x1="38125" y1="21875" x2="381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122" y="2458890"/>
            <a:ext cx="2052755" cy="20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302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832822" y="1615214"/>
            <a:ext cx="7326651" cy="915791"/>
          </a:xfrm>
        </p:spPr>
        <p:txBody>
          <a:bodyPr/>
          <a:lstStyle/>
          <a:p>
            <a:pPr marL="0" indent="0" algn="just">
              <a:buNone/>
            </a:pPr>
            <a:r>
              <a:rPr lang="es-CL" sz="20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1°</a:t>
            </a:r>
            <a:r>
              <a:rPr lang="es-CL" sz="2000" dirty="0">
                <a:latin typeface="Arial Rounded MT Bold" panose="020F0704030504030204" pitchFamily="34" charset="0"/>
              </a:rPr>
              <a:t> Vamos a </a:t>
            </a:r>
            <a:r>
              <a:rPr lang="es-CL" sz="20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contar</a:t>
            </a:r>
            <a:r>
              <a:rPr lang="es-CL" sz="2000" dirty="0">
                <a:latin typeface="Arial Rounded MT Bold" panose="020F0704030504030204" pitchFamily="34" charset="0"/>
              </a:rPr>
              <a:t> la </a:t>
            </a:r>
            <a:r>
              <a:rPr lang="es-C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cantidad de cifras </a:t>
            </a:r>
            <a:r>
              <a:rPr lang="es-CL" sz="2000" dirty="0">
                <a:latin typeface="Arial Rounded MT Bold" panose="020F0704030504030204" pitchFamily="34" charset="0"/>
              </a:rPr>
              <a:t>decimales </a:t>
            </a:r>
            <a:r>
              <a:rPr lang="es-C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del dividendo </a:t>
            </a:r>
            <a:r>
              <a:rPr lang="es-CL" sz="2000" dirty="0">
                <a:latin typeface="Arial Rounded MT Bold" panose="020F0704030504030204" pitchFamily="34" charset="0"/>
              </a:rPr>
              <a:t>y las </a:t>
            </a:r>
            <a:r>
              <a:rPr lang="es-CL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del divisor.</a:t>
            </a:r>
          </a:p>
          <a:p>
            <a:pPr marL="0" indent="0" algn="just">
              <a:buNone/>
            </a:pPr>
            <a:endParaRPr lang="es-CL" sz="20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s-CL" sz="20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CL" sz="2000" dirty="0"/>
              <a:t>             </a:t>
            </a:r>
            <a:endParaRPr lang="es-CL" dirty="0"/>
          </a:p>
        </p:txBody>
      </p:sp>
      <p:sp>
        <p:nvSpPr>
          <p:cNvPr id="21" name="Rectángulo 20"/>
          <p:cNvSpPr/>
          <p:nvPr/>
        </p:nvSpPr>
        <p:spPr>
          <a:xfrm>
            <a:off x="2809835" y="780448"/>
            <a:ext cx="3013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s-CL" sz="2400" b="1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Decimal ÷ Decimal 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1021368" y="1242113"/>
            <a:ext cx="7276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CL" sz="1800" dirty="0">
                <a:latin typeface="Arial Rounded MT Bold" panose="020F0704030504030204" pitchFamily="34" charset="0"/>
              </a:rPr>
              <a:t>Para dividir dos números decimales haremos lo siguiente: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925032" y="3212511"/>
            <a:ext cx="7372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CL" sz="1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2° </a:t>
            </a:r>
            <a:r>
              <a:rPr lang="es-CL" sz="1800" dirty="0">
                <a:latin typeface="Arial Rounded MT Bold" panose="020F0704030504030204" pitchFamily="34" charset="0"/>
              </a:rPr>
              <a:t>Luego vemos cual tiene </a:t>
            </a:r>
            <a:r>
              <a:rPr lang="es-CL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mayor cantidad de cifras decimales</a:t>
            </a:r>
            <a:r>
              <a:rPr lang="es-CL" sz="1800" dirty="0">
                <a:latin typeface="Arial Rounded MT Bold" panose="020F0704030504030204" pitchFamily="34" charset="0"/>
              </a:rPr>
              <a:t>, y según eso, vamos a </a:t>
            </a:r>
            <a:r>
              <a:rPr lang="es-CL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multiplicar por 10, 100, 1 000. 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462851" y="2348538"/>
            <a:ext cx="2066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>
              <a:buNone/>
            </a:pPr>
            <a:r>
              <a:rPr lang="es-CL" sz="2800" b="1" dirty="0">
                <a:latin typeface="Arial Rounded MT Bold" panose="020F0704030504030204" pitchFamily="34" charset="0"/>
              </a:rPr>
              <a:t>1,18 : 0,2 =</a:t>
            </a:r>
          </a:p>
        </p:txBody>
      </p:sp>
      <p:sp>
        <p:nvSpPr>
          <p:cNvPr id="26" name="Flecha derecha 25"/>
          <p:cNvSpPr/>
          <p:nvPr/>
        </p:nvSpPr>
        <p:spPr>
          <a:xfrm flipH="1">
            <a:off x="3149190" y="2471700"/>
            <a:ext cx="350875" cy="27689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Flecha derecha 26"/>
          <p:cNvSpPr/>
          <p:nvPr/>
        </p:nvSpPr>
        <p:spPr>
          <a:xfrm>
            <a:off x="5492228" y="2456414"/>
            <a:ext cx="350875" cy="27689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CuadroTexto 28"/>
          <p:cNvSpPr txBox="1"/>
          <p:nvPr/>
        </p:nvSpPr>
        <p:spPr>
          <a:xfrm>
            <a:off x="925032" y="2548644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2 cifras decimales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5869663" y="2522112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1 cifras decimal</a:t>
            </a:r>
          </a:p>
        </p:txBody>
      </p:sp>
      <p:sp>
        <p:nvSpPr>
          <p:cNvPr id="31" name="Menos 30"/>
          <p:cNvSpPr/>
          <p:nvPr/>
        </p:nvSpPr>
        <p:spPr>
          <a:xfrm>
            <a:off x="3834879" y="2701395"/>
            <a:ext cx="279577" cy="27689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Menos 31"/>
          <p:cNvSpPr/>
          <p:nvPr/>
        </p:nvSpPr>
        <p:spPr>
          <a:xfrm>
            <a:off x="4138705" y="2700882"/>
            <a:ext cx="279577" cy="27689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Menos 32"/>
          <p:cNvSpPr/>
          <p:nvPr/>
        </p:nvSpPr>
        <p:spPr>
          <a:xfrm>
            <a:off x="4908733" y="2706433"/>
            <a:ext cx="279577" cy="27689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/>
          <p:cNvSpPr/>
          <p:nvPr/>
        </p:nvSpPr>
        <p:spPr>
          <a:xfrm>
            <a:off x="3425637" y="3826442"/>
            <a:ext cx="2066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>
              <a:buNone/>
            </a:pPr>
            <a:r>
              <a:rPr lang="es-CL" sz="2800" b="1" dirty="0">
                <a:latin typeface="Arial Rounded MT Bold" panose="020F0704030504030204" pitchFamily="34" charset="0"/>
              </a:rPr>
              <a:t>1,18 : 0,2 =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819807" y="3965153"/>
            <a:ext cx="268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Mayor cantidad de cifras decimales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5953033" y="3964811"/>
            <a:ext cx="268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Multiplicamos x100</a:t>
            </a:r>
          </a:p>
        </p:txBody>
      </p:sp>
      <p:sp>
        <p:nvSpPr>
          <p:cNvPr id="37" name="Flecha derecha 36"/>
          <p:cNvSpPr/>
          <p:nvPr/>
        </p:nvSpPr>
        <p:spPr>
          <a:xfrm flipH="1">
            <a:off x="3101553" y="3977870"/>
            <a:ext cx="350875" cy="27689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Flecha derecha 37"/>
          <p:cNvSpPr/>
          <p:nvPr/>
        </p:nvSpPr>
        <p:spPr>
          <a:xfrm>
            <a:off x="5594981" y="3965153"/>
            <a:ext cx="350875" cy="27689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Menos 38"/>
          <p:cNvSpPr/>
          <p:nvPr/>
        </p:nvSpPr>
        <p:spPr>
          <a:xfrm>
            <a:off x="4114456" y="4160028"/>
            <a:ext cx="199821" cy="27689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Menos 39"/>
          <p:cNvSpPr/>
          <p:nvPr/>
        </p:nvSpPr>
        <p:spPr>
          <a:xfrm>
            <a:off x="3821260" y="4160028"/>
            <a:ext cx="238473" cy="27689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1" grpId="0"/>
      <p:bldP spid="22" grpId="0"/>
      <p:bldP spid="23" grpId="0"/>
      <p:bldP spid="25" grpId="0"/>
      <p:bldP spid="26" grpId="0" animBg="1"/>
      <p:bldP spid="27" grpId="0" animBg="1"/>
      <p:bldP spid="29" grpId="0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0482" y="526848"/>
            <a:ext cx="7285554" cy="1291319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 </a:t>
            </a:r>
          </a:p>
          <a:p>
            <a:pPr marL="0" indent="0">
              <a:buNone/>
            </a:pPr>
            <a:r>
              <a:rPr lang="es-CL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3° </a:t>
            </a:r>
            <a:r>
              <a:rPr lang="es-CL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</a:t>
            </a:r>
            <a:r>
              <a:rPr lang="es-CL" dirty="0">
                <a:latin typeface="Arial Rounded MT Bold" panose="020F0704030504030204" pitchFamily="34" charset="0"/>
              </a:rPr>
              <a:t>ultiplicas en este caso </a:t>
            </a:r>
            <a:r>
              <a:rPr lang="es-C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por 100 </a:t>
            </a:r>
            <a:r>
              <a:rPr lang="es-CL" dirty="0">
                <a:latin typeface="Arial Rounded MT Bold" panose="020F0704030504030204" pitchFamily="34" charset="0"/>
              </a:rPr>
              <a:t>el dividendo y el divisor, ya que el dividendo tiene 2 cifras decimales.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114300" indent="0">
              <a:buNone/>
            </a:pPr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13</a:t>
            </a:fld>
            <a:endParaRPr lang="es-CL"/>
          </a:p>
        </p:txBody>
      </p:sp>
      <p:sp>
        <p:nvSpPr>
          <p:cNvPr id="2" name="Rectángulo 1"/>
          <p:cNvSpPr/>
          <p:nvPr/>
        </p:nvSpPr>
        <p:spPr>
          <a:xfrm>
            <a:off x="767804" y="2762816"/>
            <a:ext cx="6917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s-CL" sz="2800" dirty="0">
                <a:latin typeface="Arial Rounded MT Bold" panose="020F0704030504030204" pitchFamily="34" charset="0"/>
              </a:rPr>
              <a:t>1,</a:t>
            </a:r>
            <a:r>
              <a:rPr lang="es-CL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18</a:t>
            </a:r>
            <a:r>
              <a:rPr lang="es-CL" sz="2800" dirty="0">
                <a:latin typeface="Arial Rounded MT Bold" panose="020F0704030504030204" pitchFamily="34" charset="0"/>
              </a:rPr>
              <a:t> • 1</a:t>
            </a:r>
            <a:r>
              <a:rPr lang="es-CL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00</a:t>
            </a:r>
            <a:r>
              <a:rPr lang="es-CL" sz="2800" dirty="0">
                <a:latin typeface="Arial Rounded MT Bold" panose="020F0704030504030204" pitchFamily="34" charset="0"/>
              </a:rPr>
              <a:t> = 118                0,2    • 1</a:t>
            </a:r>
            <a:r>
              <a:rPr lang="es-CL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00</a:t>
            </a:r>
            <a:r>
              <a:rPr lang="es-CL" sz="2800" dirty="0">
                <a:latin typeface="Arial Rounded MT Bold" panose="020F0704030504030204" pitchFamily="34" charset="0"/>
              </a:rPr>
              <a:t> = 20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158950" y="1733107"/>
            <a:ext cx="6134986" cy="733646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Cuando multiplicamos decimales por 10, 100 o 1.000, </a:t>
            </a:r>
            <a:r>
              <a:rPr lang="es-CL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SIEMPRE</a:t>
            </a:r>
            <a:r>
              <a:rPr lang="es-CL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significa que la coma decimal, se mueve a la </a:t>
            </a:r>
            <a:r>
              <a:rPr lang="es-CL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DERECHA</a:t>
            </a:r>
            <a:r>
              <a:rPr lang="es-CL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5" name="Flecha curvada hacia arriba 4"/>
          <p:cNvSpPr/>
          <p:nvPr/>
        </p:nvSpPr>
        <p:spPr>
          <a:xfrm>
            <a:off x="1193506" y="3204210"/>
            <a:ext cx="223283" cy="116958"/>
          </a:xfrm>
          <a:prstGeom prst="curvedUp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7" name="Flecha curvada hacia arriba 6"/>
          <p:cNvSpPr/>
          <p:nvPr/>
        </p:nvSpPr>
        <p:spPr>
          <a:xfrm>
            <a:off x="1436281" y="3198318"/>
            <a:ext cx="223283" cy="116958"/>
          </a:xfrm>
          <a:prstGeom prst="curvedUp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8" name="Flecha curvada hacia arriba 7"/>
          <p:cNvSpPr/>
          <p:nvPr/>
        </p:nvSpPr>
        <p:spPr>
          <a:xfrm>
            <a:off x="5647659" y="3198318"/>
            <a:ext cx="223283" cy="116958"/>
          </a:xfrm>
          <a:prstGeom prst="curvedUp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9" name="Flecha curvada hacia arriba 8"/>
          <p:cNvSpPr/>
          <p:nvPr/>
        </p:nvSpPr>
        <p:spPr>
          <a:xfrm>
            <a:off x="5404884" y="3198318"/>
            <a:ext cx="223283" cy="116958"/>
          </a:xfrm>
          <a:prstGeom prst="curvedUp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516525" y="2762816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</a:rPr>
              <a:t>0</a:t>
            </a:r>
          </a:p>
        </p:txBody>
      </p:sp>
      <p:pic>
        <p:nvPicPr>
          <p:cNvPr id="1026" name="Picture 2" descr="Ojos caricaturas animadas png 1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7141">
            <a:off x="6850506" y="1420412"/>
            <a:ext cx="703523" cy="55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39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 animBg="1"/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14</a:t>
            </a:fld>
            <a:endParaRPr lang="es-CL"/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80" y="1838366"/>
            <a:ext cx="5995743" cy="15726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echa curvada hacia abajo 1"/>
          <p:cNvSpPr/>
          <p:nvPr/>
        </p:nvSpPr>
        <p:spPr>
          <a:xfrm>
            <a:off x="3782808" y="1381166"/>
            <a:ext cx="861237" cy="457200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5" name="Flecha curvada hacia abajo 4"/>
          <p:cNvSpPr/>
          <p:nvPr/>
        </p:nvSpPr>
        <p:spPr>
          <a:xfrm>
            <a:off x="6040454" y="1381166"/>
            <a:ext cx="861237" cy="457200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8" name="Flecha curvada hacia abajo 7"/>
          <p:cNvSpPr/>
          <p:nvPr/>
        </p:nvSpPr>
        <p:spPr>
          <a:xfrm>
            <a:off x="1422380" y="1381166"/>
            <a:ext cx="861237" cy="457200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7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6261" y="876906"/>
            <a:ext cx="7029878" cy="760139"/>
          </a:xfrm>
        </p:spPr>
        <p:txBody>
          <a:bodyPr/>
          <a:lstStyle/>
          <a:p>
            <a:r>
              <a:rPr lang="es-CL" dirty="0"/>
              <a:t>Observa este ejemplo …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41737" y="1637045"/>
            <a:ext cx="2295300" cy="861606"/>
          </a:xfrm>
        </p:spPr>
        <p:txBody>
          <a:bodyPr/>
          <a:lstStyle/>
          <a:p>
            <a:pPr marL="0" indent="0">
              <a:buNone/>
            </a:pPr>
            <a:r>
              <a:rPr lang="es-CL" sz="3200" dirty="0"/>
              <a:t>3,25 : 0,25 =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15</a:t>
            </a:fld>
            <a:endParaRPr lang="es-CL"/>
          </a:p>
        </p:txBody>
      </p:sp>
      <p:sp>
        <p:nvSpPr>
          <p:cNvPr id="5" name="Menos 4"/>
          <p:cNvSpPr/>
          <p:nvPr/>
        </p:nvSpPr>
        <p:spPr>
          <a:xfrm>
            <a:off x="2920479" y="2120288"/>
            <a:ext cx="279577" cy="27689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Menos 6"/>
          <p:cNvSpPr/>
          <p:nvPr/>
        </p:nvSpPr>
        <p:spPr>
          <a:xfrm>
            <a:off x="3200056" y="2120288"/>
            <a:ext cx="279577" cy="27689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Menos 7"/>
          <p:cNvSpPr/>
          <p:nvPr/>
        </p:nvSpPr>
        <p:spPr>
          <a:xfrm>
            <a:off x="3932046" y="2120288"/>
            <a:ext cx="279577" cy="27689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Menos 8"/>
          <p:cNvSpPr/>
          <p:nvPr/>
        </p:nvSpPr>
        <p:spPr>
          <a:xfrm>
            <a:off x="4211623" y="2120288"/>
            <a:ext cx="279577" cy="27689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/>
          <p:cNvSpPr txBox="1"/>
          <p:nvPr/>
        </p:nvSpPr>
        <p:spPr>
          <a:xfrm>
            <a:off x="5325881" y="1935622"/>
            <a:ext cx="268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Multiplicamos x100</a:t>
            </a:r>
          </a:p>
        </p:txBody>
      </p:sp>
      <p:sp>
        <p:nvSpPr>
          <p:cNvPr id="11" name="Flecha derecha 10"/>
          <p:cNvSpPr/>
          <p:nvPr/>
        </p:nvSpPr>
        <p:spPr>
          <a:xfrm>
            <a:off x="4967829" y="1935964"/>
            <a:ext cx="350875" cy="27689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Flecha curvada hacia arriba 11"/>
          <p:cNvSpPr/>
          <p:nvPr/>
        </p:nvSpPr>
        <p:spPr>
          <a:xfrm>
            <a:off x="4221672" y="2389786"/>
            <a:ext cx="223283" cy="116958"/>
          </a:xfrm>
          <a:prstGeom prst="curvedUp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3" name="Flecha curvada hacia arriba 12"/>
          <p:cNvSpPr/>
          <p:nvPr/>
        </p:nvSpPr>
        <p:spPr>
          <a:xfrm>
            <a:off x="3919652" y="2381693"/>
            <a:ext cx="223283" cy="116958"/>
          </a:xfrm>
          <a:prstGeom prst="curvedUp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4" name="Flecha curvada hacia arriba 13"/>
          <p:cNvSpPr/>
          <p:nvPr/>
        </p:nvSpPr>
        <p:spPr>
          <a:xfrm>
            <a:off x="3261333" y="2397184"/>
            <a:ext cx="223283" cy="116958"/>
          </a:xfrm>
          <a:prstGeom prst="curvedUp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5" name="Flecha curvada hacia arriba 14"/>
          <p:cNvSpPr/>
          <p:nvPr/>
        </p:nvSpPr>
        <p:spPr>
          <a:xfrm>
            <a:off x="2930528" y="2373948"/>
            <a:ext cx="223283" cy="116958"/>
          </a:xfrm>
          <a:prstGeom prst="curvedUp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6" name="Marcador de texto 2"/>
          <p:cNvSpPr>
            <a:spLocks noGrp="1"/>
          </p:cNvSpPr>
          <p:nvPr>
            <p:ph type="body" idx="1"/>
          </p:nvPr>
        </p:nvSpPr>
        <p:spPr>
          <a:xfrm>
            <a:off x="2772002" y="3056322"/>
            <a:ext cx="2295300" cy="861606"/>
          </a:xfrm>
        </p:spPr>
        <p:txBody>
          <a:bodyPr/>
          <a:lstStyle/>
          <a:p>
            <a:pPr marL="0" indent="0">
              <a:buNone/>
            </a:pPr>
            <a:r>
              <a:rPr lang="es-CL" sz="3200" dirty="0"/>
              <a:t>32´5 : 25 =</a:t>
            </a:r>
          </a:p>
        </p:txBody>
      </p:sp>
      <p:sp>
        <p:nvSpPr>
          <p:cNvPr id="17" name="Flecha derecha 16"/>
          <p:cNvSpPr/>
          <p:nvPr/>
        </p:nvSpPr>
        <p:spPr>
          <a:xfrm rot="5400000" flipV="1">
            <a:off x="3337242" y="2605581"/>
            <a:ext cx="526305" cy="66330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/>
          <p:cNvSpPr txBox="1"/>
          <p:nvPr/>
        </p:nvSpPr>
        <p:spPr>
          <a:xfrm>
            <a:off x="4604864" y="3157501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069810" y="3582627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</a:rPr>
              <a:t>7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367618" y="3582627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836083" y="3157501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398075" y="3991360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>
                <a:latin typeface="Arial Rounded MT Bold" panose="020F07040305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5879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build="p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27EDC-7CD0-40C6-5D51-E25DB18C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Ejercitemos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3BEDA3-8AF4-6379-1076-A4F76869B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S" sz="2400" dirty="0"/>
              <a:t>25, 5 : 0,5 =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218DFC-FE73-5561-8F88-C7C50C4128A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S" sz="2400" dirty="0"/>
              <a:t>0, 18 : 0, 6 =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4A6062-CD6C-2B33-B0BE-C41C44A83B6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S" sz="2400" dirty="0"/>
              <a:t>2, 24 : 0, 5 =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B8B116-38B1-2C7D-9AED-A3C55F89A5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16</a:t>
            </a:fld>
            <a:endParaRPr lang="es-CL"/>
          </a:p>
        </p:txBody>
      </p:sp>
      <p:pic>
        <p:nvPicPr>
          <p:cNvPr id="3074" name="Picture 2" descr="160 ideas de Cheems en 2023 | imágenes divertidas, memes divertidos,  imágenes graciosas">
            <a:extLst>
              <a:ext uri="{FF2B5EF4-FFF2-40B4-BE49-F238E27FC236}">
                <a16:creationId xmlns:a16="http://schemas.microsoft.com/office/drawing/2014/main" id="{E11B7928-C5BA-193D-538B-20A88D9B7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26" y="3118738"/>
            <a:ext cx="1382281" cy="1382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156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879751" y="1077242"/>
            <a:ext cx="7200897" cy="106638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endParaRPr lang="es-CL" sz="2400" dirty="0"/>
          </a:p>
          <a:p>
            <a:pPr algn="just"/>
            <a:r>
              <a:rPr lang="es-CL" sz="2000" dirty="0">
                <a:latin typeface="Arial Rounded MT Bold" panose="020F0704030504030204" pitchFamily="34" charset="0"/>
              </a:rPr>
              <a:t>Para dividir un entero por un decimal, debemos </a:t>
            </a:r>
            <a:r>
              <a:rPr lang="es-CL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quitar</a:t>
            </a:r>
            <a:r>
              <a:rPr lang="es-CL" sz="2000" dirty="0">
                <a:latin typeface="Arial Rounded MT Bold" panose="020F0704030504030204" pitchFamily="34" charset="0"/>
              </a:rPr>
              <a:t> </a:t>
            </a:r>
            <a:r>
              <a:rPr lang="es-CL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la coma</a:t>
            </a:r>
            <a:r>
              <a:rPr lang="es-CL" sz="2000" dirty="0">
                <a:latin typeface="Arial Rounded MT Bold" panose="020F0704030504030204" pitchFamily="34" charset="0"/>
              </a:rPr>
              <a:t> de la siguiente manera.</a:t>
            </a:r>
          </a:p>
          <a:p>
            <a:pPr algn="just"/>
            <a:endParaRPr lang="es-CL" sz="2400" dirty="0"/>
          </a:p>
          <a:p>
            <a:pPr algn="just"/>
            <a:endParaRPr lang="es-CL" sz="2400" dirty="0"/>
          </a:p>
        </p:txBody>
      </p:sp>
      <p:sp>
        <p:nvSpPr>
          <p:cNvPr id="2" name="Rectángulo 1"/>
          <p:cNvSpPr/>
          <p:nvPr/>
        </p:nvSpPr>
        <p:spPr>
          <a:xfrm>
            <a:off x="2524350" y="792092"/>
            <a:ext cx="3329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Entero  ÷ Decimal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152153" y="2967377"/>
            <a:ext cx="5737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dirty="0">
                <a:latin typeface="Arial Rounded MT Bold" panose="020F0704030504030204" pitchFamily="34" charset="0"/>
              </a:rPr>
              <a:t>La parte decimal tiene </a:t>
            </a:r>
            <a:r>
              <a:rPr lang="es-CL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un lugar</a:t>
            </a:r>
            <a:r>
              <a:rPr lang="es-CL" sz="1800" dirty="0">
                <a:latin typeface="Arial Rounded MT Bold" panose="020F0704030504030204" pitchFamily="34" charset="0"/>
              </a:rPr>
              <a:t>, por tanto para eliminar la coma vamos a multiplicar por </a:t>
            </a:r>
            <a:r>
              <a:rPr lang="es-CL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10.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743160" y="3729771"/>
            <a:ext cx="2892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s-CL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4268</a:t>
            </a:r>
            <a:r>
              <a:rPr lang="es-CL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 </a:t>
            </a:r>
            <a:r>
              <a:rPr lang="es-CL" sz="2800" dirty="0">
                <a:latin typeface="Arial Rounded MT Bold" panose="020F0704030504030204" pitchFamily="34" charset="0"/>
              </a:rPr>
              <a:t>÷ 21 =</a:t>
            </a:r>
            <a:r>
              <a:rPr lang="es-CL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   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560194" y="2143623"/>
            <a:ext cx="2432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</a:rPr>
              <a:t>4268   ÷ 2,</a:t>
            </a:r>
            <a:r>
              <a:rPr lang="es-CL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 </a:t>
            </a:r>
            <a:r>
              <a:rPr lang="es-CL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=</a:t>
            </a:r>
          </a:p>
        </p:txBody>
      </p:sp>
      <p:sp>
        <p:nvSpPr>
          <p:cNvPr id="9" name="Menos 8"/>
          <p:cNvSpPr/>
          <p:nvPr/>
        </p:nvSpPr>
        <p:spPr>
          <a:xfrm>
            <a:off x="4340410" y="2452983"/>
            <a:ext cx="279577" cy="27689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/>
          <p:cNvSpPr txBox="1"/>
          <p:nvPr/>
        </p:nvSpPr>
        <p:spPr>
          <a:xfrm>
            <a:off x="5549474" y="2220372"/>
            <a:ext cx="268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Multiplicamos x10</a:t>
            </a:r>
          </a:p>
        </p:txBody>
      </p:sp>
      <p:sp>
        <p:nvSpPr>
          <p:cNvPr id="11" name="Flecha derecha 10"/>
          <p:cNvSpPr/>
          <p:nvPr/>
        </p:nvSpPr>
        <p:spPr>
          <a:xfrm>
            <a:off x="5179538" y="2290325"/>
            <a:ext cx="350875" cy="27689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Flecha curvada hacia arriba 11"/>
          <p:cNvSpPr/>
          <p:nvPr/>
        </p:nvSpPr>
        <p:spPr>
          <a:xfrm>
            <a:off x="3444841" y="2568693"/>
            <a:ext cx="223283" cy="116958"/>
          </a:xfrm>
          <a:prstGeom prst="curvedUp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3" name="Flecha curvada hacia arriba 12"/>
          <p:cNvSpPr/>
          <p:nvPr/>
        </p:nvSpPr>
        <p:spPr>
          <a:xfrm>
            <a:off x="4396704" y="2671400"/>
            <a:ext cx="223283" cy="116958"/>
          </a:xfrm>
          <a:prstGeom prst="curvedUp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407468" y="2139066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18</a:t>
            </a:fld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2773983" y="1407812"/>
            <a:ext cx="2892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s-CL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4268</a:t>
            </a:r>
            <a:r>
              <a:rPr lang="es-CL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0 </a:t>
            </a:r>
            <a:r>
              <a:rPr lang="es-CL" sz="2800" dirty="0">
                <a:latin typeface="Arial Rounded MT Bold" panose="020F0704030504030204" pitchFamily="34" charset="0"/>
              </a:rPr>
              <a:t>÷ 21 =</a:t>
            </a:r>
            <a:r>
              <a:rPr lang="es-CL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  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082662" y="1407812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079202" y="1749941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</a:rPr>
              <a:t>0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299361" y="1749941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332090" y="1407812"/>
            <a:ext cx="296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508569" y="1749941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467188" y="1407812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</a:rPr>
              <a:t>0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716616" y="1407812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529795" y="2092070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760112" y="2092070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</a:rPr>
              <a:t>0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928055" y="1407812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798163" y="2434199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>
                <a:latin typeface="Arial Rounded MT Bold" panose="020F0704030504030204" pitchFamily="34" charset="0"/>
              </a:rPr>
              <a:t>8</a:t>
            </a:r>
          </a:p>
        </p:txBody>
      </p:sp>
      <p:cxnSp>
        <p:nvCxnSpPr>
          <p:cNvPr id="17" name="Conector recto 16"/>
          <p:cNvCxnSpPr>
            <a:stCxn id="15" idx="2"/>
            <a:endCxn id="15" idx="3"/>
          </p:cNvCxnSpPr>
          <p:nvPr/>
        </p:nvCxnSpPr>
        <p:spPr>
          <a:xfrm flipV="1">
            <a:off x="3981867" y="2665032"/>
            <a:ext cx="183704" cy="230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4073719" y="2714774"/>
            <a:ext cx="183704" cy="230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67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27EDC-7CD0-40C6-5D51-E25DB18C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Ejercitemos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3BEDA3-8AF4-6379-1076-A4F76869B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S" sz="2400" dirty="0"/>
              <a:t>126 : 0,4 =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218DFC-FE73-5561-8F88-C7C50C4128A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S" sz="2400" dirty="0"/>
              <a:t>205 : 0, 5 =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4A6062-CD6C-2B33-B0BE-C41C44A83B6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S" sz="2400" dirty="0"/>
              <a:t>264 : 1, 2 =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B8B116-38B1-2C7D-9AED-A3C55F89A5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19</a:t>
            </a:fld>
            <a:endParaRPr lang="es-CL"/>
          </a:p>
        </p:txBody>
      </p:sp>
      <p:pic>
        <p:nvPicPr>
          <p:cNvPr id="4098" name="Picture 2" descr="27 Doge is love ideas | doge, doge meme, shiba inu">
            <a:extLst>
              <a:ext uri="{FF2B5EF4-FFF2-40B4-BE49-F238E27FC236}">
                <a16:creationId xmlns:a16="http://schemas.microsoft.com/office/drawing/2014/main" id="{2D954B14-7681-63E7-EDD8-8D841BDBD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6" b="94215" l="9746" r="89831">
                        <a14:foregroundMark x1="68220" y1="29752" x2="68220" y2="29752"/>
                        <a14:foregroundMark x1="54237" y1="28926" x2="54237" y2="28926"/>
                        <a14:foregroundMark x1="52966" y1="22314" x2="52966" y2="22314"/>
                        <a14:foregroundMark x1="47458" y1="17355" x2="47458" y2="17355"/>
                        <a14:foregroundMark x1="38136" y1="13223" x2="38136" y2="13223"/>
                        <a14:foregroundMark x1="41949" y1="23140" x2="41949" y2="23140"/>
                        <a14:foregroundMark x1="37712" y1="28926" x2="37712" y2="28926"/>
                        <a14:foregroundMark x1="41525" y1="3306" x2="41525" y2="3306"/>
                        <a14:foregroundMark x1="69068" y1="80992" x2="69068" y2="80992"/>
                        <a14:foregroundMark x1="48729" y1="92562" x2="48729" y2="92562"/>
                        <a14:foregroundMark x1="36864" y1="41322" x2="36864" y2="41322"/>
                        <a14:foregroundMark x1="71610" y1="94215" x2="71610" y2="94215"/>
                        <a14:foregroundMark x1="39407" y1="50413" x2="39407" y2="50413"/>
                        <a14:foregroundMark x1="39831" y1="61983" x2="39831" y2="61983"/>
                        <a14:backgroundMark x1="13136" y1="61157" x2="13136" y2="61157"/>
                        <a14:backgroundMark x1="23729" y1="45455" x2="23729" y2="45455"/>
                        <a14:backgroundMark x1="27966" y1="57851" x2="27966" y2="57851"/>
                        <a14:backgroundMark x1="36017" y1="72727" x2="36017" y2="72727"/>
                        <a14:backgroundMark x1="32627" y1="40496" x2="32627" y2="40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77214">
            <a:off x="186108" y="3475418"/>
            <a:ext cx="22479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29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161729">
            <a:off x="945440" y="1195405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L" b="1" dirty="0"/>
              <a:t>¿En qué circunstancias cotidianas usamos números decimales?</a:t>
            </a:r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" name="Picture 2" descr="Resultado de imagen para numeros decimales cotidi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55" y="2248014"/>
            <a:ext cx="2125965" cy="2164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n para numeros decimales cotidi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40" y="2356188"/>
            <a:ext cx="2029078" cy="1516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14" y="2356188"/>
            <a:ext cx="2395096" cy="181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ctrTitle" idx="4294967295"/>
          </p:nvPr>
        </p:nvSpPr>
        <p:spPr>
          <a:xfrm>
            <a:off x="762000" y="2471150"/>
            <a:ext cx="4777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rgbClr val="FFFFFF"/>
                </a:solidFill>
              </a:rPr>
              <a:t>Excelente trabajo!</a:t>
            </a:r>
            <a:endParaRPr sz="8000" dirty="0">
              <a:solidFill>
                <a:srgbClr val="FFFFFF"/>
              </a:solidFill>
            </a:endParaRPr>
          </a:p>
        </p:txBody>
      </p:sp>
      <p:sp>
        <p:nvSpPr>
          <p:cNvPr id="278" name="Google Shape;278;p34"/>
          <p:cNvSpPr/>
          <p:nvPr/>
        </p:nvSpPr>
        <p:spPr>
          <a:xfrm>
            <a:off x="5608400" y="449600"/>
            <a:ext cx="2818200" cy="2653800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1026" name="Picture 2" descr="No, no es Cheems: ¿Por qué Doge se tomó el logo de Twitter? – En Cancha">
            <a:extLst>
              <a:ext uri="{FF2B5EF4-FFF2-40B4-BE49-F238E27FC236}">
                <a16:creationId xmlns:a16="http://schemas.microsoft.com/office/drawing/2014/main" id="{E3286684-59E2-C704-BC33-F7DE48A26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4" b="95685" l="10000" r="90000">
                        <a14:foregroundMark x1="56875" y1="83114" x2="56875" y2="83114"/>
                        <a14:foregroundMark x1="31125" y1="95685" x2="31125" y2="9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60" y="566644"/>
            <a:ext cx="3009540" cy="200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 idx="4294967295"/>
          </p:nvPr>
        </p:nvSpPr>
        <p:spPr>
          <a:xfrm>
            <a:off x="719470" y="3034100"/>
            <a:ext cx="42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CL" sz="5400" b="1" dirty="0"/>
              <a:t>Partes de un número decimal </a:t>
            </a:r>
            <a:br>
              <a:rPr lang="es-CL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sz="12000" dirty="0">
              <a:solidFill>
                <a:srgbClr val="000000"/>
              </a:solidFill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" name="Picture 2" descr="Resultado de imagen para deci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89" y="2544528"/>
            <a:ext cx="3777704" cy="2138944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 idx="4294967295"/>
          </p:nvPr>
        </p:nvSpPr>
        <p:spPr>
          <a:xfrm>
            <a:off x="437225" y="590888"/>
            <a:ext cx="630635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L" sz="6600" b="1" dirty="0">
                <a:solidFill>
                  <a:srgbClr val="FFFF00"/>
                </a:solidFill>
              </a:rPr>
              <a:t>Fracción decimal </a:t>
            </a:r>
            <a:r>
              <a:rPr lang="en" sz="7200" dirty="0">
                <a:solidFill>
                  <a:srgbClr val="FFFF00"/>
                </a:solidFill>
              </a:rPr>
              <a:t> </a:t>
            </a:r>
            <a:endParaRPr sz="7200" dirty="0">
              <a:solidFill>
                <a:srgbClr val="FFFF00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7728456" y="2171604"/>
            <a:ext cx="229545" cy="21917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grpSp>
        <p:nvGrpSpPr>
          <p:cNvPr id="115" name="Google Shape;115;p17"/>
          <p:cNvGrpSpPr/>
          <p:nvPr/>
        </p:nvGrpSpPr>
        <p:grpSpPr>
          <a:xfrm>
            <a:off x="7443660" y="941015"/>
            <a:ext cx="983354" cy="983618"/>
            <a:chOff x="6654650" y="3665275"/>
            <a:chExt cx="409100" cy="409125"/>
          </a:xfrm>
        </p:grpSpPr>
        <p:sp>
          <p:nvSpPr>
            <p:cNvPr id="116" name="Google Shape;116;p1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</p:grpSp>
      <p:grpSp>
        <p:nvGrpSpPr>
          <p:cNvPr id="118" name="Google Shape;118;p17"/>
          <p:cNvGrpSpPr/>
          <p:nvPr/>
        </p:nvGrpSpPr>
        <p:grpSpPr>
          <a:xfrm rot="324429">
            <a:off x="6612788" y="2067160"/>
            <a:ext cx="649666" cy="649742"/>
            <a:chOff x="570875" y="4322250"/>
            <a:chExt cx="443300" cy="443325"/>
          </a:xfrm>
        </p:grpSpPr>
        <p:sp>
          <p:nvSpPr>
            <p:cNvPr id="119" name="Google Shape;119;p1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</p:grpSp>
      <p:sp>
        <p:nvSpPr>
          <p:cNvPr id="123" name="Google Shape;123;p17"/>
          <p:cNvSpPr/>
          <p:nvPr/>
        </p:nvSpPr>
        <p:spPr>
          <a:xfrm rot="2466625">
            <a:off x="6568799" y="1131498"/>
            <a:ext cx="318882" cy="304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4" name="Google Shape;124;p17"/>
          <p:cNvSpPr/>
          <p:nvPr/>
        </p:nvSpPr>
        <p:spPr>
          <a:xfrm rot="-1609120">
            <a:off x="7035169" y="1323104"/>
            <a:ext cx="229509" cy="21914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 rot="2926137">
            <a:off x="8426693" y="1496695"/>
            <a:ext cx="171867" cy="1641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 rot="-1608940">
            <a:off x="7711478" y="397343"/>
            <a:ext cx="154840" cy="14784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1158424" y="1990100"/>
            <a:ext cx="4835952" cy="12457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 dirty="0">
              <a:ln w="38100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  <a:solidFill>
                <a:srgbClr val="001936">
                  <a:alpha val="21920"/>
                </a:srgbClr>
              </a:solidFill>
              <a:latin typeface="Bangers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9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187" y="2037995"/>
            <a:ext cx="3914711" cy="262167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 rot="161729">
            <a:off x="976261" y="7013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L" dirty="0"/>
              <a:t>Multiplicación de números decimales </a:t>
            </a:r>
            <a:endParaRPr dirty="0"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892067" y="1775763"/>
            <a:ext cx="4242514" cy="5855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4000" dirty="0">
                <a:latin typeface="Singlet"/>
              </a:rPr>
              <a:t>0,262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s-CL" sz="4000" dirty="0">
                <a:latin typeface="Singlet"/>
              </a:rPr>
              <a:t>  2,5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21859" y="2573477"/>
            <a:ext cx="3679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>
                <a:solidFill>
                  <a:schemeClr val="accent5">
                    <a:lumMod val="75000"/>
                  </a:schemeClr>
                </a:solidFill>
              </a:rPr>
              <a:t>1° Multiplicamos sin las comas</a:t>
            </a:r>
          </a:p>
        </p:txBody>
      </p:sp>
      <p:sp>
        <p:nvSpPr>
          <p:cNvPr id="8" name="Marcador de contenido 4"/>
          <p:cNvSpPr txBox="1">
            <a:spLocks/>
          </p:cNvSpPr>
          <p:nvPr/>
        </p:nvSpPr>
        <p:spPr>
          <a:xfrm>
            <a:off x="1497374" y="3792500"/>
            <a:ext cx="3031900" cy="1062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3600" dirty="0"/>
              <a:t>0, 262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s-CL" sz="3600" dirty="0"/>
              <a:t> 2,5</a:t>
            </a:r>
          </a:p>
          <a:p>
            <a:endParaRPr lang="es-CL" dirty="0"/>
          </a:p>
        </p:txBody>
      </p:sp>
      <p:sp>
        <p:nvSpPr>
          <p:cNvPr id="9" name="Menos 8"/>
          <p:cNvSpPr/>
          <p:nvPr/>
        </p:nvSpPr>
        <p:spPr>
          <a:xfrm>
            <a:off x="2597170" y="4246374"/>
            <a:ext cx="279577" cy="27689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Menos 9"/>
          <p:cNvSpPr/>
          <p:nvPr/>
        </p:nvSpPr>
        <p:spPr>
          <a:xfrm>
            <a:off x="2311874" y="4243883"/>
            <a:ext cx="299972" cy="28655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Menos 10"/>
          <p:cNvSpPr/>
          <p:nvPr/>
        </p:nvSpPr>
        <p:spPr>
          <a:xfrm>
            <a:off x="3729515" y="4243883"/>
            <a:ext cx="279577" cy="27689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Menos 11"/>
          <p:cNvSpPr/>
          <p:nvPr/>
        </p:nvSpPr>
        <p:spPr>
          <a:xfrm>
            <a:off x="2041100" y="4243883"/>
            <a:ext cx="279577" cy="27689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Marcador de contenido 3"/>
          <p:cNvSpPr txBox="1">
            <a:spLocks/>
          </p:cNvSpPr>
          <p:nvPr/>
        </p:nvSpPr>
        <p:spPr>
          <a:xfrm>
            <a:off x="821859" y="3031839"/>
            <a:ext cx="4222752" cy="9718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CL" sz="2000" dirty="0">
                <a:solidFill>
                  <a:srgbClr val="00B050"/>
                </a:solidFill>
              </a:rPr>
              <a:t>2° Contamos las partes decimales de ambos factores</a:t>
            </a:r>
          </a:p>
        </p:txBody>
      </p:sp>
      <p:sp>
        <p:nvSpPr>
          <p:cNvPr id="14" name="Marcador de contenido 3"/>
          <p:cNvSpPr txBox="1">
            <a:spLocks/>
          </p:cNvSpPr>
          <p:nvPr/>
        </p:nvSpPr>
        <p:spPr>
          <a:xfrm>
            <a:off x="5604399" y="1744114"/>
            <a:ext cx="2286154" cy="82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indent="0">
              <a:buNone/>
            </a:pPr>
            <a:r>
              <a:rPr lang="es-CL" sz="4000" dirty="0"/>
              <a:t>262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s-CL" sz="4000" dirty="0"/>
              <a:t> 25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6194666" y="2454309"/>
            <a:ext cx="347730" cy="3928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rot="16200000">
            <a:off x="6877247" y="2454309"/>
            <a:ext cx="463640" cy="3219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contenido 3"/>
          <p:cNvSpPr txBox="1">
            <a:spLocks/>
          </p:cNvSpPr>
          <p:nvPr/>
        </p:nvSpPr>
        <p:spPr>
          <a:xfrm>
            <a:off x="6152352" y="2849251"/>
            <a:ext cx="1618606" cy="904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CL" sz="4000" dirty="0"/>
              <a:t>6550</a:t>
            </a:r>
          </a:p>
        </p:txBody>
      </p:sp>
      <p:sp>
        <p:nvSpPr>
          <p:cNvPr id="19" name="Menos 18"/>
          <p:cNvSpPr/>
          <p:nvPr/>
        </p:nvSpPr>
        <p:spPr>
          <a:xfrm>
            <a:off x="7109067" y="3379330"/>
            <a:ext cx="279577" cy="27689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Menos 19"/>
          <p:cNvSpPr/>
          <p:nvPr/>
        </p:nvSpPr>
        <p:spPr>
          <a:xfrm>
            <a:off x="6814680" y="3375058"/>
            <a:ext cx="279577" cy="27689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Menos 20"/>
          <p:cNvSpPr/>
          <p:nvPr/>
        </p:nvSpPr>
        <p:spPr>
          <a:xfrm>
            <a:off x="6520293" y="3377194"/>
            <a:ext cx="279577" cy="27689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Menos 21"/>
          <p:cNvSpPr/>
          <p:nvPr/>
        </p:nvSpPr>
        <p:spPr>
          <a:xfrm>
            <a:off x="6247902" y="3375058"/>
            <a:ext cx="279577" cy="27689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5692836" y="2847115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/>
              <a:t>0,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7" grpId="0"/>
      <p:bldP spid="19" grpId="0" animBg="1"/>
      <p:bldP spid="20" grpId="0" animBg="1"/>
      <p:bldP spid="21" grpId="0" animBg="1"/>
      <p:bldP spid="2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1076138" y="1369721"/>
            <a:ext cx="1723354" cy="864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3600" dirty="0"/>
              <a:t>0,02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s-CL" sz="3600" dirty="0"/>
              <a:t> 2</a:t>
            </a:r>
          </a:p>
        </p:txBody>
      </p:sp>
      <p:sp>
        <p:nvSpPr>
          <p:cNvPr id="9" name="Marcador de contenido 3"/>
          <p:cNvSpPr txBox="1">
            <a:spLocks/>
          </p:cNvSpPr>
          <p:nvPr/>
        </p:nvSpPr>
        <p:spPr>
          <a:xfrm>
            <a:off x="5434080" y="1485630"/>
            <a:ext cx="1240396" cy="63231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3600" dirty="0"/>
              <a:t>2</a:t>
            </a:r>
            <a:r>
              <a:rPr lang="es-CL" sz="3600" dirty="0">
                <a:latin typeface="Singlet"/>
              </a:rPr>
              <a:t> </a:t>
            </a:r>
            <a:r>
              <a:rPr lang="es-ES" sz="3600" dirty="0">
                <a:latin typeface="Singlet"/>
                <a:cs typeface="Arial" panose="020B0604020202020204" pitchFamily="34" charset="0"/>
              </a:rPr>
              <a:t>•</a:t>
            </a:r>
            <a:r>
              <a:rPr lang="es-CL" sz="3600" dirty="0">
                <a:latin typeface="Singlet"/>
              </a:rPr>
              <a:t> </a:t>
            </a:r>
            <a:r>
              <a:rPr lang="es-CL" sz="3600" dirty="0"/>
              <a:t>2</a:t>
            </a:r>
            <a:r>
              <a:rPr lang="es-CL" sz="3600" dirty="0">
                <a:latin typeface="Singlet"/>
              </a:rPr>
              <a:t> </a:t>
            </a:r>
          </a:p>
        </p:txBody>
      </p:sp>
      <p:sp>
        <p:nvSpPr>
          <p:cNvPr id="10" name="Marcador de contenido 3"/>
          <p:cNvSpPr txBox="1">
            <a:spLocks/>
          </p:cNvSpPr>
          <p:nvPr/>
        </p:nvSpPr>
        <p:spPr>
          <a:xfrm>
            <a:off x="6674476" y="1485630"/>
            <a:ext cx="869324" cy="864137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3600" dirty="0"/>
              <a:t>= 4</a:t>
            </a:r>
          </a:p>
        </p:txBody>
      </p:sp>
      <p:sp>
        <p:nvSpPr>
          <p:cNvPr id="12" name="Menos 11"/>
          <p:cNvSpPr/>
          <p:nvPr/>
        </p:nvSpPr>
        <p:spPr>
          <a:xfrm>
            <a:off x="1505802" y="1917698"/>
            <a:ext cx="209683" cy="20767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sp>
        <p:nvSpPr>
          <p:cNvPr id="13" name="Menos 12"/>
          <p:cNvSpPr/>
          <p:nvPr/>
        </p:nvSpPr>
        <p:spPr>
          <a:xfrm>
            <a:off x="1767378" y="1917698"/>
            <a:ext cx="209683" cy="20767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sp>
        <p:nvSpPr>
          <p:cNvPr id="14" name="Marcador de contenido 3"/>
          <p:cNvSpPr txBox="1">
            <a:spLocks/>
          </p:cNvSpPr>
          <p:nvPr/>
        </p:nvSpPr>
        <p:spPr>
          <a:xfrm>
            <a:off x="3723572" y="2598615"/>
            <a:ext cx="1158180" cy="864137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3600" dirty="0">
                <a:latin typeface="Singlet"/>
              </a:rPr>
              <a:t>0,0</a:t>
            </a: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513922" y="363058"/>
            <a:ext cx="7029878" cy="760139"/>
          </a:xfrm>
        </p:spPr>
        <p:txBody>
          <a:bodyPr/>
          <a:lstStyle/>
          <a:p>
            <a:r>
              <a:rPr lang="es-CL" dirty="0"/>
              <a:t>Observa el siguiente ejemplo…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440606" y="2598615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s-CL" sz="3600" dirty="0"/>
              <a:t>4</a:t>
            </a:r>
          </a:p>
        </p:txBody>
      </p:sp>
      <p:sp>
        <p:nvSpPr>
          <p:cNvPr id="16" name="Menos 15"/>
          <p:cNvSpPr/>
          <p:nvPr/>
        </p:nvSpPr>
        <p:spPr>
          <a:xfrm>
            <a:off x="4230922" y="3135370"/>
            <a:ext cx="209683" cy="20767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sp>
        <p:nvSpPr>
          <p:cNvPr id="17" name="Menos 16"/>
          <p:cNvSpPr/>
          <p:nvPr/>
        </p:nvSpPr>
        <p:spPr>
          <a:xfrm>
            <a:off x="4556337" y="3141110"/>
            <a:ext cx="209683" cy="20767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</p:spTree>
    <p:extLst>
      <p:ext uri="{BB962C8B-B14F-4D97-AF65-F5344CB8AC3E}">
        <p14:creationId xmlns:p14="http://schemas.microsoft.com/office/powerpoint/2010/main" val="24840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2" grpId="0" animBg="1"/>
      <p:bldP spid="13" grpId="0" animBg="1"/>
      <p:bldP spid="14" grpId="0"/>
      <p:bldP spid="3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3102" y="486489"/>
            <a:ext cx="7029878" cy="760139"/>
          </a:xfrm>
        </p:spPr>
        <p:txBody>
          <a:bodyPr/>
          <a:lstStyle/>
          <a:p>
            <a:r>
              <a:rPr lang="es-CL" dirty="0"/>
              <a:t>Observa este otro ejemplo…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971551" y="1917699"/>
            <a:ext cx="2650632" cy="6419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sz="3600" dirty="0"/>
              <a:t>0,0030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s-CL" sz="3600" dirty="0"/>
              <a:t> 0,04</a:t>
            </a:r>
          </a:p>
        </p:txBody>
      </p:sp>
      <p:sp>
        <p:nvSpPr>
          <p:cNvPr id="5" name="Marcador de contenido 3"/>
          <p:cNvSpPr txBox="1">
            <a:spLocks/>
          </p:cNvSpPr>
          <p:nvPr/>
        </p:nvSpPr>
        <p:spPr>
          <a:xfrm>
            <a:off x="4997809" y="1917699"/>
            <a:ext cx="2650632" cy="641977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3600" dirty="0"/>
              <a:t>30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s-CL" sz="3600" dirty="0"/>
              <a:t> 4</a:t>
            </a:r>
          </a:p>
        </p:txBody>
      </p:sp>
      <p:sp>
        <p:nvSpPr>
          <p:cNvPr id="6" name="Marcador de contenido 3"/>
          <p:cNvSpPr txBox="1">
            <a:spLocks/>
          </p:cNvSpPr>
          <p:nvPr/>
        </p:nvSpPr>
        <p:spPr>
          <a:xfrm>
            <a:off x="3405658" y="3249053"/>
            <a:ext cx="2650632" cy="641977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3600" dirty="0"/>
              <a:t>0,000</a:t>
            </a:r>
          </a:p>
        </p:txBody>
      </p:sp>
      <p:sp>
        <p:nvSpPr>
          <p:cNvPr id="7" name="Menos 6"/>
          <p:cNvSpPr/>
          <p:nvPr/>
        </p:nvSpPr>
        <p:spPr>
          <a:xfrm>
            <a:off x="3195975" y="2377654"/>
            <a:ext cx="209683" cy="20767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sp>
        <p:nvSpPr>
          <p:cNvPr id="8" name="Menos 7"/>
          <p:cNvSpPr/>
          <p:nvPr/>
        </p:nvSpPr>
        <p:spPr>
          <a:xfrm>
            <a:off x="1820349" y="2377654"/>
            <a:ext cx="209683" cy="20767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sp>
        <p:nvSpPr>
          <p:cNvPr id="9" name="Menos 8"/>
          <p:cNvSpPr/>
          <p:nvPr/>
        </p:nvSpPr>
        <p:spPr>
          <a:xfrm>
            <a:off x="2087184" y="2377654"/>
            <a:ext cx="209683" cy="20767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sp>
        <p:nvSpPr>
          <p:cNvPr id="10" name="Menos 9"/>
          <p:cNvSpPr/>
          <p:nvPr/>
        </p:nvSpPr>
        <p:spPr>
          <a:xfrm>
            <a:off x="1582090" y="2377654"/>
            <a:ext cx="209683" cy="20767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sp>
        <p:nvSpPr>
          <p:cNvPr id="11" name="Menos 10"/>
          <p:cNvSpPr/>
          <p:nvPr/>
        </p:nvSpPr>
        <p:spPr>
          <a:xfrm>
            <a:off x="2979450" y="2381819"/>
            <a:ext cx="209683" cy="20767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sp>
        <p:nvSpPr>
          <p:cNvPr id="12" name="Menos 11"/>
          <p:cNvSpPr/>
          <p:nvPr/>
        </p:nvSpPr>
        <p:spPr>
          <a:xfrm>
            <a:off x="1358119" y="2377654"/>
            <a:ext cx="209683" cy="20767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sp>
        <p:nvSpPr>
          <p:cNvPr id="13" name="Marcador de contenido 3"/>
          <p:cNvSpPr txBox="1">
            <a:spLocks/>
          </p:cNvSpPr>
          <p:nvPr/>
        </p:nvSpPr>
        <p:spPr>
          <a:xfrm>
            <a:off x="4557519" y="3253436"/>
            <a:ext cx="2650632" cy="641977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3600" dirty="0"/>
              <a:t>120</a:t>
            </a:r>
          </a:p>
        </p:txBody>
      </p:sp>
      <p:sp>
        <p:nvSpPr>
          <p:cNvPr id="15" name="Menos 14"/>
          <p:cNvSpPr/>
          <p:nvPr/>
        </p:nvSpPr>
        <p:spPr>
          <a:xfrm>
            <a:off x="5158973" y="3692124"/>
            <a:ext cx="209683" cy="20767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sp>
        <p:nvSpPr>
          <p:cNvPr id="16" name="Menos 15"/>
          <p:cNvSpPr/>
          <p:nvPr/>
        </p:nvSpPr>
        <p:spPr>
          <a:xfrm>
            <a:off x="4892967" y="3692124"/>
            <a:ext cx="209683" cy="20767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sp>
        <p:nvSpPr>
          <p:cNvPr id="17" name="Menos 16"/>
          <p:cNvSpPr/>
          <p:nvPr/>
        </p:nvSpPr>
        <p:spPr>
          <a:xfrm>
            <a:off x="4626961" y="3692124"/>
            <a:ext cx="209683" cy="20767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sp>
        <p:nvSpPr>
          <p:cNvPr id="18" name="Menos 17"/>
          <p:cNvSpPr/>
          <p:nvPr/>
        </p:nvSpPr>
        <p:spPr>
          <a:xfrm>
            <a:off x="4389116" y="3692124"/>
            <a:ext cx="209683" cy="20767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sp>
        <p:nvSpPr>
          <p:cNvPr id="19" name="Menos 18"/>
          <p:cNvSpPr/>
          <p:nvPr/>
        </p:nvSpPr>
        <p:spPr>
          <a:xfrm>
            <a:off x="4141440" y="3692124"/>
            <a:ext cx="209683" cy="20767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sp>
        <p:nvSpPr>
          <p:cNvPr id="20" name="Menos 19"/>
          <p:cNvSpPr/>
          <p:nvPr/>
        </p:nvSpPr>
        <p:spPr>
          <a:xfrm>
            <a:off x="3893199" y="3692124"/>
            <a:ext cx="209683" cy="20767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</p:spTree>
    <p:extLst>
      <p:ext uri="{BB962C8B-B14F-4D97-AF65-F5344CB8AC3E}">
        <p14:creationId xmlns:p14="http://schemas.microsoft.com/office/powerpoint/2010/main" val="18794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725A10-7B4F-46D7-B741-B17A71E61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550" y="1643051"/>
            <a:ext cx="7710900" cy="3303600"/>
          </a:xfrm>
        </p:spPr>
        <p:txBody>
          <a:bodyPr/>
          <a:lstStyle/>
          <a:p>
            <a:pPr marL="38100" indent="0">
              <a:buNone/>
            </a:pPr>
            <a:r>
              <a:rPr lang="es-ES" dirty="0"/>
              <a:t>3, 61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dirty="0"/>
              <a:t>0, 3 =                                   9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dirty="0"/>
              <a:t>0,5 =</a:t>
            </a:r>
          </a:p>
          <a:p>
            <a:pPr marL="3810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 indent="0">
              <a:buNone/>
            </a:pPr>
            <a:r>
              <a:rPr lang="es-ES" dirty="0"/>
              <a:t>28, 2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dirty="0"/>
              <a:t>1, 5 =                                 41, 5 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dirty="0"/>
              <a:t>7, 2 =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C625C7-7E18-C5B4-273F-456BA424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685F-4000-4466-8056-21AC07E99E8B}" type="slidenum">
              <a:rPr lang="es-CL" smtClean="0"/>
              <a:t>8</a:t>
            </a:fld>
            <a:endParaRPr lang="es-CL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754C5B8-1F4A-54AF-495C-D0219255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02" y="486489"/>
            <a:ext cx="7029878" cy="760139"/>
          </a:xfrm>
        </p:spPr>
        <p:txBody>
          <a:bodyPr/>
          <a:lstStyle/>
          <a:p>
            <a:r>
              <a:rPr lang="es-CL" dirty="0"/>
              <a:t>Ejercicios </a:t>
            </a:r>
          </a:p>
        </p:txBody>
      </p:sp>
    </p:spTree>
    <p:extLst>
      <p:ext uri="{BB962C8B-B14F-4D97-AF65-F5344CB8AC3E}">
        <p14:creationId xmlns:p14="http://schemas.microsoft.com/office/powerpoint/2010/main" val="272180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 rot="161729">
            <a:off x="637215" y="599504"/>
            <a:ext cx="7029878" cy="760139"/>
          </a:xfrm>
        </p:spPr>
        <p:txBody>
          <a:bodyPr/>
          <a:lstStyle/>
          <a:p>
            <a:r>
              <a:rPr lang="es-CL" b="1" dirty="0"/>
              <a:t>División de números decimales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962275" y="1264407"/>
            <a:ext cx="6969373" cy="171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niglet"/>
              <a:buChar char="×"/>
              <a:defRPr sz="2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indent="0" algn="ctr">
              <a:buFont typeface="Sniglet"/>
              <a:buNone/>
            </a:pPr>
            <a:r>
              <a:rPr lang="es-CL" sz="2700" b="1" dirty="0">
                <a:solidFill>
                  <a:srgbClr val="00B050"/>
                </a:solidFill>
              </a:rPr>
              <a:t>Decimal ÷ Entero</a:t>
            </a:r>
          </a:p>
          <a:p>
            <a:pPr marL="0" indent="0" algn="just">
              <a:buFont typeface="Sniglet"/>
              <a:buNone/>
            </a:pPr>
            <a:r>
              <a:rPr lang="es-CL" sz="2400" dirty="0"/>
              <a:t>Realiza la división y ubica la coma en el cociente cuando tengas que “bajar” la primera cifra decimal del dividendo.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087599" y="3167875"/>
            <a:ext cx="2129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>
                <a:latin typeface="Arial Rounded MT Bold" panose="020F0704030504030204" pitchFamily="34" charset="0"/>
              </a:rPr>
              <a:t> </a:t>
            </a:r>
            <a:r>
              <a:rPr lang="es-CL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2</a:t>
            </a:r>
            <a:r>
              <a:rPr lang="es-CL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</a:t>
            </a:r>
            <a:r>
              <a:rPr lang="es-CL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</a:t>
            </a:r>
            <a:r>
              <a:rPr lang="es-CL" sz="3600" dirty="0">
                <a:latin typeface="Arial Rounded MT Bold" panose="020F0704030504030204" pitchFamily="34" charset="0"/>
              </a:rPr>
              <a:t> : 2 =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024256" y="3167874"/>
            <a:ext cx="38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183470" y="3576667"/>
            <a:ext cx="38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Arial Rounded MT Bold" panose="020F0704030504030204" pitchFamily="34" charset="0"/>
              </a:rPr>
              <a:t>0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269565" y="3180640"/>
            <a:ext cx="38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590801" y="3576667"/>
            <a:ext cx="38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478734" y="3167873"/>
            <a:ext cx="38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664245" y="4018035"/>
            <a:ext cx="384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</a:rPr>
              <a:t>0</a:t>
            </a:r>
          </a:p>
        </p:txBody>
      </p:sp>
      <p:sp>
        <p:nvSpPr>
          <p:cNvPr id="5" name="Flecha curvada hacia abajo 4"/>
          <p:cNvSpPr/>
          <p:nvPr/>
        </p:nvSpPr>
        <p:spPr>
          <a:xfrm flipH="1">
            <a:off x="3392399" y="2971895"/>
            <a:ext cx="1138504" cy="33593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  <p:bldP spid="8" grpId="0"/>
      <p:bldP spid="9" grpId="0"/>
      <p:bldP spid="11" grpId="0"/>
      <p:bldP spid="12" grpId="0"/>
      <p:bldP spid="13" grpId="0"/>
      <p:bldP spid="5" grpId="0" animBg="1"/>
    </p:bldLst>
  </p:timing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478</Words>
  <Application>Microsoft Office PowerPoint</Application>
  <PresentationFormat>Presentación en pantalla (16:9)</PresentationFormat>
  <Paragraphs>132</Paragraphs>
  <Slides>20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Singlet</vt:lpstr>
      <vt:lpstr>Arial</vt:lpstr>
      <vt:lpstr>Bangers</vt:lpstr>
      <vt:lpstr>Arial Rounded MT Bold</vt:lpstr>
      <vt:lpstr>Sniglet</vt:lpstr>
      <vt:lpstr>Jachimo template</vt:lpstr>
      <vt:lpstr>Números decimales</vt:lpstr>
      <vt:lpstr>¿En qué circunstancias cotidianas usamos números decimales?</vt:lpstr>
      <vt:lpstr>Partes de un número decimal  </vt:lpstr>
      <vt:lpstr>Fracción decimal  </vt:lpstr>
      <vt:lpstr>Multiplicación de números decimales </vt:lpstr>
      <vt:lpstr>Observa el siguiente ejemplo… </vt:lpstr>
      <vt:lpstr>Observa este otro ejemplo… </vt:lpstr>
      <vt:lpstr>Ejercicios </vt:lpstr>
      <vt:lpstr>División de números decimales</vt:lpstr>
      <vt:lpstr>Presentación de PowerPoint</vt:lpstr>
      <vt:lpstr>Ejercitemos</vt:lpstr>
      <vt:lpstr>Presentación de PowerPoint</vt:lpstr>
      <vt:lpstr>Presentación de PowerPoint</vt:lpstr>
      <vt:lpstr>Presentación de PowerPoint</vt:lpstr>
      <vt:lpstr>Observa este ejemplo …</vt:lpstr>
      <vt:lpstr>Ejercitemos </vt:lpstr>
      <vt:lpstr>Presentación de PowerPoint</vt:lpstr>
      <vt:lpstr>Presentación de PowerPoint</vt:lpstr>
      <vt:lpstr>Ejercitemos </vt:lpstr>
      <vt:lpstr>Excelente trabajo!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Números decimales</dc:title>
  <dc:creator>Carolina Frigerio</dc:creator>
  <cp:lastModifiedBy>Liceo Amanda Labarca 41</cp:lastModifiedBy>
  <cp:revision>22</cp:revision>
  <dcterms:modified xsi:type="dcterms:W3CDTF">2023-07-19T17:48:42Z</dcterms:modified>
</cp:coreProperties>
</file>