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2" r:id="rId3"/>
    <p:sldId id="303" r:id="rId4"/>
    <p:sldId id="304" r:id="rId5"/>
    <p:sldId id="305" r:id="rId6"/>
    <p:sldId id="306" r:id="rId7"/>
    <p:sldId id="257" r:id="rId8"/>
    <p:sldId id="274" r:id="rId9"/>
    <p:sldId id="275" r:id="rId10"/>
    <p:sldId id="276" r:id="rId11"/>
    <p:sldId id="258" r:id="rId12"/>
    <p:sldId id="277" r:id="rId13"/>
    <p:sldId id="278" r:id="rId14"/>
    <p:sldId id="279" r:id="rId15"/>
    <p:sldId id="280" r:id="rId16"/>
    <p:sldId id="259" r:id="rId17"/>
    <p:sldId id="281" r:id="rId18"/>
    <p:sldId id="282" r:id="rId19"/>
    <p:sldId id="283" r:id="rId20"/>
    <p:sldId id="260" r:id="rId21"/>
    <p:sldId id="284" r:id="rId22"/>
    <p:sldId id="285" r:id="rId23"/>
    <p:sldId id="286" r:id="rId24"/>
    <p:sldId id="261" r:id="rId25"/>
    <p:sldId id="287" r:id="rId26"/>
    <p:sldId id="288" r:id="rId27"/>
    <p:sldId id="289" r:id="rId28"/>
    <p:sldId id="290" r:id="rId29"/>
    <p:sldId id="262" r:id="rId30"/>
    <p:sldId id="263" r:id="rId31"/>
    <p:sldId id="293" r:id="rId32"/>
    <p:sldId id="294" r:id="rId33"/>
    <p:sldId id="264" r:id="rId34"/>
    <p:sldId id="265" r:id="rId35"/>
    <p:sldId id="295" r:id="rId36"/>
    <p:sldId id="296" r:id="rId37"/>
    <p:sldId id="266" r:id="rId38"/>
    <p:sldId id="297" r:id="rId39"/>
    <p:sldId id="298" r:id="rId40"/>
    <p:sldId id="267" r:id="rId41"/>
    <p:sldId id="299" r:id="rId42"/>
    <p:sldId id="300" r:id="rId43"/>
    <p:sldId id="268" r:id="rId44"/>
    <p:sldId id="269" r:id="rId45"/>
    <p:sldId id="270" r:id="rId46"/>
    <p:sldId id="301" r:id="rId47"/>
    <p:sldId id="302" r:id="rId48"/>
    <p:sldId id="271" r:id="rId49"/>
    <p:sldId id="272" r:id="rId50"/>
    <p:sldId id="273" r:id="rId51"/>
    <p:sldId id="307" r:id="rId52"/>
    <p:sldId id="291" r:id="rId5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0E5E8ADA-9D1A-4523-A175-253FAD5094B1}" type="datetimeFigureOut">
              <a:rPr lang="es-CO" smtClean="0"/>
              <a:t>26/04/2022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29E417-6495-43AF-944A-94200EB5C1C0}" type="slidenum">
              <a:rPr lang="es-CO" smtClean="0"/>
              <a:t>‹Nº›</a:t>
            </a:fld>
            <a:endParaRPr lang="es-CO"/>
          </a:p>
        </p:txBody>
      </p:sp>
    </p:spTree>
    <p:extLst>
      <p:ext uri="{BB962C8B-B14F-4D97-AF65-F5344CB8AC3E}">
        <p14:creationId xmlns:p14="http://schemas.microsoft.com/office/powerpoint/2010/main" val="204828797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E5E8ADA-9D1A-4523-A175-253FAD5094B1}" type="datetimeFigureOut">
              <a:rPr lang="es-CO" smtClean="0"/>
              <a:t>26/04/2022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29E417-6495-43AF-944A-94200EB5C1C0}" type="slidenum">
              <a:rPr lang="es-CO" smtClean="0"/>
              <a:t>‹Nº›</a:t>
            </a:fld>
            <a:endParaRPr lang="es-CO"/>
          </a:p>
        </p:txBody>
      </p:sp>
    </p:spTree>
    <p:extLst>
      <p:ext uri="{BB962C8B-B14F-4D97-AF65-F5344CB8AC3E}">
        <p14:creationId xmlns:p14="http://schemas.microsoft.com/office/powerpoint/2010/main" val="336064962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E5E8ADA-9D1A-4523-A175-253FAD5094B1}" type="datetimeFigureOut">
              <a:rPr lang="es-CO" smtClean="0"/>
              <a:t>26/04/2022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29E417-6495-43AF-944A-94200EB5C1C0}" type="slidenum">
              <a:rPr lang="es-CO" smtClean="0"/>
              <a:t>‹Nº›</a:t>
            </a:fld>
            <a:endParaRPr lang="es-CO"/>
          </a:p>
        </p:txBody>
      </p:sp>
    </p:spTree>
    <p:extLst>
      <p:ext uri="{BB962C8B-B14F-4D97-AF65-F5344CB8AC3E}">
        <p14:creationId xmlns:p14="http://schemas.microsoft.com/office/powerpoint/2010/main" val="17502944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E5E8ADA-9D1A-4523-A175-253FAD5094B1}" type="datetimeFigureOut">
              <a:rPr lang="es-CO" smtClean="0"/>
              <a:t>26/04/2022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29E417-6495-43AF-944A-94200EB5C1C0}" type="slidenum">
              <a:rPr lang="es-CO" smtClean="0"/>
              <a:t>‹Nº›</a:t>
            </a:fld>
            <a:endParaRPr lang="es-CO"/>
          </a:p>
        </p:txBody>
      </p:sp>
    </p:spTree>
    <p:extLst>
      <p:ext uri="{BB962C8B-B14F-4D97-AF65-F5344CB8AC3E}">
        <p14:creationId xmlns:p14="http://schemas.microsoft.com/office/powerpoint/2010/main" val="3283623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E5E8ADA-9D1A-4523-A175-253FAD5094B1}" type="datetimeFigureOut">
              <a:rPr lang="es-CO" smtClean="0"/>
              <a:t>26/04/2022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29E417-6495-43AF-944A-94200EB5C1C0}" type="slidenum">
              <a:rPr lang="es-CO" smtClean="0"/>
              <a:t>‹Nº›</a:t>
            </a:fld>
            <a:endParaRPr lang="es-CO"/>
          </a:p>
        </p:txBody>
      </p:sp>
    </p:spTree>
    <p:extLst>
      <p:ext uri="{BB962C8B-B14F-4D97-AF65-F5344CB8AC3E}">
        <p14:creationId xmlns:p14="http://schemas.microsoft.com/office/powerpoint/2010/main" val="25515843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0E5E8ADA-9D1A-4523-A175-253FAD5094B1}" type="datetimeFigureOut">
              <a:rPr lang="es-CO" smtClean="0"/>
              <a:t>26/04/2022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629E417-6495-43AF-944A-94200EB5C1C0}" type="slidenum">
              <a:rPr lang="es-CO" smtClean="0"/>
              <a:t>‹Nº›</a:t>
            </a:fld>
            <a:endParaRPr lang="es-CO"/>
          </a:p>
        </p:txBody>
      </p:sp>
    </p:spTree>
    <p:extLst>
      <p:ext uri="{BB962C8B-B14F-4D97-AF65-F5344CB8AC3E}">
        <p14:creationId xmlns:p14="http://schemas.microsoft.com/office/powerpoint/2010/main" val="140217884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0E5E8ADA-9D1A-4523-A175-253FAD5094B1}" type="datetimeFigureOut">
              <a:rPr lang="es-CO" smtClean="0"/>
              <a:t>26/04/2022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629E417-6495-43AF-944A-94200EB5C1C0}" type="slidenum">
              <a:rPr lang="es-CO" smtClean="0"/>
              <a:t>‹Nº›</a:t>
            </a:fld>
            <a:endParaRPr lang="es-CO"/>
          </a:p>
        </p:txBody>
      </p:sp>
    </p:spTree>
    <p:extLst>
      <p:ext uri="{BB962C8B-B14F-4D97-AF65-F5344CB8AC3E}">
        <p14:creationId xmlns:p14="http://schemas.microsoft.com/office/powerpoint/2010/main" val="53721212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0E5E8ADA-9D1A-4523-A175-253FAD5094B1}" type="datetimeFigureOut">
              <a:rPr lang="es-CO" smtClean="0"/>
              <a:t>26/04/2022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629E417-6495-43AF-944A-94200EB5C1C0}" type="slidenum">
              <a:rPr lang="es-CO" smtClean="0"/>
              <a:t>‹Nº›</a:t>
            </a:fld>
            <a:endParaRPr lang="es-CO"/>
          </a:p>
        </p:txBody>
      </p:sp>
    </p:spTree>
    <p:extLst>
      <p:ext uri="{BB962C8B-B14F-4D97-AF65-F5344CB8AC3E}">
        <p14:creationId xmlns:p14="http://schemas.microsoft.com/office/powerpoint/2010/main" val="2093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5E8ADA-9D1A-4523-A175-253FAD5094B1}" type="datetimeFigureOut">
              <a:rPr lang="es-CO" smtClean="0"/>
              <a:t>26/04/2022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629E417-6495-43AF-944A-94200EB5C1C0}" type="slidenum">
              <a:rPr lang="es-CO" smtClean="0"/>
              <a:t>‹Nº›</a:t>
            </a:fld>
            <a:endParaRPr lang="es-CO"/>
          </a:p>
        </p:txBody>
      </p:sp>
    </p:spTree>
    <p:extLst>
      <p:ext uri="{BB962C8B-B14F-4D97-AF65-F5344CB8AC3E}">
        <p14:creationId xmlns:p14="http://schemas.microsoft.com/office/powerpoint/2010/main" val="82948606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E5E8ADA-9D1A-4523-A175-253FAD5094B1}" type="datetimeFigureOut">
              <a:rPr lang="es-CO" smtClean="0"/>
              <a:t>26/04/2022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629E417-6495-43AF-944A-94200EB5C1C0}" type="slidenum">
              <a:rPr lang="es-CO" smtClean="0"/>
              <a:t>‹Nº›</a:t>
            </a:fld>
            <a:endParaRPr lang="es-CO"/>
          </a:p>
        </p:txBody>
      </p:sp>
    </p:spTree>
    <p:extLst>
      <p:ext uri="{BB962C8B-B14F-4D97-AF65-F5344CB8AC3E}">
        <p14:creationId xmlns:p14="http://schemas.microsoft.com/office/powerpoint/2010/main" val="360520373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E5E8ADA-9D1A-4523-A175-253FAD5094B1}" type="datetimeFigureOut">
              <a:rPr lang="es-CO" smtClean="0"/>
              <a:t>26/04/2022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629E417-6495-43AF-944A-94200EB5C1C0}" type="slidenum">
              <a:rPr lang="es-CO" smtClean="0"/>
              <a:t>‹Nº›</a:t>
            </a:fld>
            <a:endParaRPr lang="es-CO"/>
          </a:p>
        </p:txBody>
      </p:sp>
    </p:spTree>
    <p:extLst>
      <p:ext uri="{BB962C8B-B14F-4D97-AF65-F5344CB8AC3E}">
        <p14:creationId xmlns:p14="http://schemas.microsoft.com/office/powerpoint/2010/main" val="197117174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E8ADA-9D1A-4523-A175-253FAD5094B1}" type="datetimeFigureOut">
              <a:rPr lang="es-CO" smtClean="0"/>
              <a:t>26/04/2022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9E417-6495-43AF-944A-94200EB5C1C0}" type="slidenum">
              <a:rPr lang="es-CO" smtClean="0"/>
              <a:t>‹Nº›</a:t>
            </a:fld>
            <a:endParaRPr lang="es-CO"/>
          </a:p>
        </p:txBody>
      </p:sp>
    </p:spTree>
    <p:extLst>
      <p:ext uri="{BB962C8B-B14F-4D97-AF65-F5344CB8AC3E}">
        <p14:creationId xmlns:p14="http://schemas.microsoft.com/office/powerpoint/2010/main" val="37418263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996951"/>
            <a:ext cx="7772400" cy="1440159"/>
          </a:xfrm>
        </p:spPr>
        <p:txBody>
          <a:bodyPr>
            <a:normAutofit fontScale="90000"/>
          </a:bodyPr>
          <a:lstStyle/>
          <a:p>
            <a:r>
              <a:rPr lang="es-CO" sz="2800" dirty="0" smtClean="0"/>
              <a:t/>
            </a:r>
            <a:br>
              <a:rPr lang="es-CO" sz="2800" dirty="0" smtClean="0"/>
            </a:br>
            <a:r>
              <a:rPr lang="es-CO" sz="2000" dirty="0" smtClean="0"/>
              <a:t>CARACTERIZACIÓN DE LAS ESTUDIANTES  Y SUGERENCIAS A PADRES DE FAMILIA EN LECTURA Y ESCRITURA</a:t>
            </a:r>
            <a:br>
              <a:rPr lang="es-CO" sz="2000" dirty="0" smtClean="0"/>
            </a:br>
            <a:r>
              <a:rPr lang="es-CO" sz="2000" b="1" i="1" dirty="0" smtClean="0"/>
              <a:t>Desde la Perspectiva de la Pedagogía Terapéutica y la Programación Neurolingüística-</a:t>
            </a:r>
            <a:r>
              <a:rPr lang="es-CO" sz="2000" dirty="0" smtClean="0"/>
              <a:t/>
            </a:r>
            <a:br>
              <a:rPr lang="es-CO" sz="2000" dirty="0" smtClean="0"/>
            </a:br>
            <a:endParaRPr lang="es-CO" sz="2000" dirty="0"/>
          </a:p>
        </p:txBody>
      </p:sp>
      <p:sp>
        <p:nvSpPr>
          <p:cNvPr id="3" name="2 Subtítulo"/>
          <p:cNvSpPr>
            <a:spLocks noGrp="1"/>
          </p:cNvSpPr>
          <p:nvPr>
            <p:ph type="subTitle" idx="1"/>
          </p:nvPr>
        </p:nvSpPr>
        <p:spPr>
          <a:xfrm>
            <a:off x="1371600" y="4581128"/>
            <a:ext cx="6400800" cy="1224136"/>
          </a:xfrm>
        </p:spPr>
        <p:txBody>
          <a:bodyPr>
            <a:normAutofit fontScale="62500" lnSpcReduction="20000"/>
          </a:bodyPr>
          <a:lstStyle/>
          <a:p>
            <a:r>
              <a:rPr lang="es-CO" b="1" dirty="0" smtClean="0"/>
              <a:t>JUSTO WALBERTO ORTIZ S</a:t>
            </a:r>
            <a:r>
              <a:rPr lang="es-CO" b="1" dirty="0"/>
              <a:t>. </a:t>
            </a:r>
            <a:endParaRPr lang="es-CO" b="1" dirty="0" smtClean="0"/>
          </a:p>
          <a:p>
            <a:r>
              <a:rPr lang="es-CO" dirty="0" smtClean="0"/>
              <a:t>Profesor </a:t>
            </a:r>
            <a:r>
              <a:rPr lang="es-CO" dirty="0"/>
              <a:t>de </a:t>
            </a:r>
            <a:r>
              <a:rPr lang="es-CO" dirty="0" smtClean="0"/>
              <a:t>Lenguaje</a:t>
            </a:r>
          </a:p>
          <a:p>
            <a:r>
              <a:rPr lang="es-CO" dirty="0" smtClean="0"/>
              <a:t>Institución Educativa Santa Teresita.-Tumaco- Nariño</a:t>
            </a:r>
          </a:p>
          <a:p>
            <a:endParaRPr lang="es-CO" dirty="0"/>
          </a:p>
        </p:txBody>
      </p:sp>
      <p:pic>
        <p:nvPicPr>
          <p:cNvPr id="4" name="3 Imagen" descr="santa cafe1"/>
          <p:cNvPicPr/>
          <p:nvPr/>
        </p:nvPicPr>
        <p:blipFill>
          <a:blip r:embed="rId2" cstate="print"/>
          <a:srcRect/>
          <a:stretch>
            <a:fillRect/>
          </a:stretch>
        </p:blipFill>
        <p:spPr bwMode="auto">
          <a:xfrm>
            <a:off x="1009086" y="1238744"/>
            <a:ext cx="791845" cy="1081405"/>
          </a:xfrm>
          <a:prstGeom prst="rect">
            <a:avLst/>
          </a:prstGeom>
          <a:noFill/>
          <a:ln w="9525">
            <a:noFill/>
            <a:miter lim="800000"/>
            <a:headEnd/>
            <a:tailEnd/>
          </a:ln>
        </p:spPr>
      </p:pic>
      <p:pic>
        <p:nvPicPr>
          <p:cNvPr id="5" name="4 Imagen" descr="escudo3"/>
          <p:cNvPicPr/>
          <p:nvPr/>
        </p:nvPicPr>
        <p:blipFill>
          <a:blip r:embed="rId3" cstate="print"/>
          <a:srcRect/>
          <a:stretch>
            <a:fillRect/>
          </a:stretch>
        </p:blipFill>
        <p:spPr bwMode="auto">
          <a:xfrm>
            <a:off x="7547520" y="1186509"/>
            <a:ext cx="713740" cy="1048385"/>
          </a:xfrm>
          <a:prstGeom prst="rect">
            <a:avLst/>
          </a:prstGeom>
          <a:noFill/>
          <a:ln w="9525">
            <a:noFill/>
            <a:miter lim="800000"/>
            <a:headEnd/>
            <a:tailEnd/>
          </a:ln>
        </p:spPr>
      </p:pic>
      <p:pic>
        <p:nvPicPr>
          <p:cNvPr id="6" name="5 Imagen" descr="SDC10005"/>
          <p:cNvPicPr/>
          <p:nvPr/>
        </p:nvPicPr>
        <p:blipFill>
          <a:blip r:embed="rId4" cstate="print"/>
          <a:srcRect/>
          <a:stretch>
            <a:fillRect/>
          </a:stretch>
        </p:blipFill>
        <p:spPr bwMode="auto">
          <a:xfrm>
            <a:off x="1880286" y="1049613"/>
            <a:ext cx="2506345" cy="1828800"/>
          </a:xfrm>
          <a:prstGeom prst="rect">
            <a:avLst/>
          </a:prstGeom>
          <a:noFill/>
          <a:ln w="9525">
            <a:noFill/>
            <a:miter lim="800000"/>
            <a:headEnd/>
            <a:tailEnd/>
          </a:ln>
        </p:spPr>
      </p:pic>
      <p:pic>
        <p:nvPicPr>
          <p:cNvPr id="8" name="7 Imagen"/>
          <p:cNvPicPr/>
          <p:nvPr/>
        </p:nvPicPr>
        <p:blipFill>
          <a:blip r:embed="rId5" cstate="print"/>
          <a:srcRect/>
          <a:stretch>
            <a:fillRect/>
          </a:stretch>
        </p:blipFill>
        <p:spPr bwMode="auto">
          <a:xfrm>
            <a:off x="4867881" y="1052736"/>
            <a:ext cx="2416175" cy="17252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515379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8229600" cy="1152128"/>
          </a:xfrm>
        </p:spPr>
        <p:txBody>
          <a:bodyPr>
            <a:normAutofit fontScale="90000"/>
          </a:bodyPr>
          <a:lstStyle/>
          <a:p>
            <a:r>
              <a:rPr lang="es-CO" sz="3600" b="1" dirty="0" smtClean="0"/>
              <a:t/>
            </a:r>
            <a:br>
              <a:rPr lang="es-CO" sz="3600" b="1" dirty="0" smtClean="0"/>
            </a:br>
            <a:r>
              <a:rPr lang="es-CO" sz="3600" b="1" dirty="0" smtClean="0"/>
              <a:t>SUGERENCIAS A LOS PADRES DE FAMILIA </a:t>
            </a:r>
            <a:r>
              <a:rPr lang="es-CO" sz="2000" b="1" dirty="0" smtClean="0"/>
              <a:t>(continuación</a:t>
            </a:r>
            <a:r>
              <a:rPr lang="es-CO" sz="2000" dirty="0" smtClean="0"/>
              <a:t>)</a:t>
            </a:r>
            <a:endParaRPr lang="es-CO" sz="2000" dirty="0"/>
          </a:p>
        </p:txBody>
      </p:sp>
      <p:sp>
        <p:nvSpPr>
          <p:cNvPr id="3" name="2 Marcador de contenido"/>
          <p:cNvSpPr>
            <a:spLocks noGrp="1"/>
          </p:cNvSpPr>
          <p:nvPr>
            <p:ph idx="1"/>
          </p:nvPr>
        </p:nvSpPr>
        <p:spPr/>
        <p:txBody>
          <a:bodyPr>
            <a:normAutofit fontScale="62500" lnSpcReduction="20000"/>
          </a:bodyPr>
          <a:lstStyle/>
          <a:p>
            <a:r>
              <a:rPr lang="es-CO" b="1" i="1" dirty="0" smtClean="0"/>
              <a:t>Para el aspecto de la escritura</a:t>
            </a:r>
          </a:p>
          <a:p>
            <a:r>
              <a:rPr lang="es-CO" dirty="0" smtClean="0"/>
              <a:t>.-Ayude a su hija a aprender a escribir su propio nombre.</a:t>
            </a:r>
          </a:p>
          <a:p>
            <a:r>
              <a:rPr lang="es-CO" dirty="0" smtClean="0"/>
              <a:t>.-Su hija puede ayudar a escribir la lista del mandado, mercado u otras listas.</a:t>
            </a:r>
          </a:p>
          <a:p>
            <a:r>
              <a:rPr lang="es-CO" dirty="0" smtClean="0"/>
              <a:t>.-Coloque en la puerta del refrigerador un tablero de anuncios para la familia.</a:t>
            </a:r>
          </a:p>
          <a:p>
            <a:r>
              <a:rPr lang="es-CO" dirty="0" smtClean="0"/>
              <a:t>.-Pida a su hija que mantenga un diario; puede incluir solo dibujos y algunas palabras, a su hija puede dictar oraciones para que un adulto las escriba.</a:t>
            </a:r>
          </a:p>
          <a:p>
            <a:r>
              <a:rPr lang="es-CO" dirty="0" smtClean="0"/>
              <a:t>.-Tenga a la mano libros de recortes y álbumes fotográficos.</a:t>
            </a:r>
          </a:p>
          <a:p>
            <a:r>
              <a:rPr lang="es-CO" dirty="0" smtClean="0"/>
              <a:t>.-Muestre el valor de la lectura y la escritura.</a:t>
            </a:r>
          </a:p>
          <a:p>
            <a:r>
              <a:rPr lang="es-CO" dirty="0" smtClean="0"/>
              <a:t>.-Regale a su hija libros, revistas  y material escrito.</a:t>
            </a:r>
          </a:p>
          <a:p>
            <a:r>
              <a:rPr lang="es-CO" dirty="0" smtClean="0"/>
              <a:t>.-Planee un tiempo familiar para leer en silencio varias semanas.</a:t>
            </a:r>
          </a:p>
          <a:p>
            <a:r>
              <a:rPr lang="es-CO" dirty="0" smtClean="0"/>
              <a:t>.-Establezca un horario y lugar específico para hacer tareas.</a:t>
            </a:r>
            <a:endParaRPr lang="es-CO" dirty="0"/>
          </a:p>
        </p:txBody>
      </p:sp>
    </p:spTree>
    <p:extLst>
      <p:ext uri="{BB962C8B-B14F-4D97-AF65-F5344CB8AC3E}">
        <p14:creationId xmlns:p14="http://schemas.microsoft.com/office/powerpoint/2010/main" val="388693716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GRADO PRIMERO</a:t>
            </a:r>
            <a:endParaRPr lang="es-CO" b="1" dirty="0"/>
          </a:p>
        </p:txBody>
      </p:sp>
      <p:sp>
        <p:nvSpPr>
          <p:cNvPr id="3" name="2 Marcador de contenido"/>
          <p:cNvSpPr>
            <a:spLocks noGrp="1"/>
          </p:cNvSpPr>
          <p:nvPr>
            <p:ph idx="1"/>
          </p:nvPr>
        </p:nvSpPr>
        <p:spPr/>
        <p:txBody>
          <a:bodyPr>
            <a:normAutofit fontScale="92500" lnSpcReduction="20000"/>
          </a:bodyPr>
          <a:lstStyle/>
          <a:p>
            <a:pPr algn="just"/>
            <a:r>
              <a:rPr lang="es-CO" dirty="0" smtClean="0"/>
              <a:t>La estudiante </a:t>
            </a:r>
            <a:r>
              <a:rPr lang="es-CO" b="1" dirty="0" smtClean="0"/>
              <a:t>entiende</a:t>
            </a:r>
            <a:r>
              <a:rPr lang="es-CO" dirty="0" smtClean="0"/>
              <a:t> con más claridad la asociación de los sonidos  y las letras: lee palabras de lectura automática; </a:t>
            </a:r>
            <a:r>
              <a:rPr lang="es-CO" b="1" dirty="0" smtClean="0">
                <a:solidFill>
                  <a:srgbClr val="FF0000"/>
                </a:solidFill>
              </a:rPr>
              <a:t>lee</a:t>
            </a:r>
            <a:r>
              <a:rPr lang="es-CO" dirty="0" smtClean="0"/>
              <a:t> en voz alta y en silencio con fluidez creciente, </a:t>
            </a:r>
            <a:r>
              <a:rPr lang="es-CO" b="1" dirty="0" smtClean="0">
                <a:solidFill>
                  <a:srgbClr val="FF0000"/>
                </a:solidFill>
              </a:rPr>
              <a:t>formula</a:t>
            </a:r>
            <a:r>
              <a:rPr lang="es-CO" dirty="0" smtClean="0"/>
              <a:t> preguntas con palabras de uso frecuente tales como quién, qué, cuándo, dónde y por qué y las responde: </a:t>
            </a:r>
            <a:r>
              <a:rPr lang="es-CO" b="1" dirty="0" smtClean="0">
                <a:solidFill>
                  <a:srgbClr val="FF0000"/>
                </a:solidFill>
              </a:rPr>
              <a:t>hace</a:t>
            </a:r>
            <a:r>
              <a:rPr lang="es-CO" dirty="0" smtClean="0"/>
              <a:t> comentarios orales y escritos sobre libros que ha leído y </a:t>
            </a:r>
            <a:r>
              <a:rPr lang="es-CO" b="1" dirty="0" smtClean="0">
                <a:solidFill>
                  <a:srgbClr val="FF0000"/>
                </a:solidFill>
              </a:rPr>
              <a:t>relata </a:t>
            </a:r>
            <a:r>
              <a:rPr lang="es-CO" dirty="0" smtClean="0"/>
              <a:t>experiencias similares que ha vivido. </a:t>
            </a:r>
            <a:r>
              <a:rPr lang="es-CO" b="1" dirty="0" smtClean="0">
                <a:solidFill>
                  <a:srgbClr val="FF0000"/>
                </a:solidFill>
              </a:rPr>
              <a:t>Escucha</a:t>
            </a:r>
            <a:r>
              <a:rPr lang="es-CO" dirty="0" smtClean="0"/>
              <a:t> atentamente cuentos leídos por el docente.</a:t>
            </a:r>
            <a:endParaRPr lang="es-CO" dirty="0"/>
          </a:p>
        </p:txBody>
      </p:sp>
    </p:spTree>
    <p:extLst>
      <p:ext uri="{BB962C8B-B14F-4D97-AF65-F5344CB8AC3E}">
        <p14:creationId xmlns:p14="http://schemas.microsoft.com/office/powerpoint/2010/main" val="161077146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dirty="0" smtClean="0"/>
              <a:t/>
            </a:r>
            <a:br>
              <a:rPr lang="es-CO" sz="3600" dirty="0" smtClean="0"/>
            </a:br>
            <a:r>
              <a:rPr lang="es-CO" sz="3200" b="1" dirty="0" smtClean="0"/>
              <a:t>SUGERENCIAS PARA LOS PADRES DE FAMILIA</a:t>
            </a:r>
            <a:br>
              <a:rPr lang="es-CO" sz="3200" b="1" dirty="0" smtClean="0"/>
            </a:br>
            <a:endParaRPr lang="es-CO" sz="3200" b="1" dirty="0"/>
          </a:p>
        </p:txBody>
      </p:sp>
      <p:sp>
        <p:nvSpPr>
          <p:cNvPr id="3" name="2 Marcador de contenido"/>
          <p:cNvSpPr>
            <a:spLocks noGrp="1"/>
          </p:cNvSpPr>
          <p:nvPr>
            <p:ph idx="1"/>
          </p:nvPr>
        </p:nvSpPr>
        <p:spPr/>
        <p:txBody>
          <a:bodyPr>
            <a:normAutofit fontScale="55000" lnSpcReduction="20000"/>
          </a:bodyPr>
          <a:lstStyle/>
          <a:p>
            <a:pPr algn="just"/>
            <a:r>
              <a:rPr lang="es-CO" b="1" i="1" dirty="0" smtClean="0"/>
              <a:t>Para el aspecto de escuchar y hablar:</a:t>
            </a:r>
          </a:p>
          <a:p>
            <a:pPr algn="just"/>
            <a:r>
              <a:rPr lang="es-CO" dirty="0" smtClean="0"/>
              <a:t>.-Hacer preguntas a su hija sobre su día escolar que comiencen con quién, qué, cuándo, dónde y cómo.</a:t>
            </a:r>
          </a:p>
          <a:p>
            <a:pPr algn="just"/>
            <a:r>
              <a:rPr lang="es-CO" dirty="0" smtClean="0"/>
              <a:t>.-Leer en voz alta a su hija.</a:t>
            </a:r>
          </a:p>
          <a:p>
            <a:pPr algn="just"/>
            <a:r>
              <a:rPr lang="es-CO" dirty="0" smtClean="0"/>
              <a:t>.-Recitar poemas, historias, canciones y rondas.</a:t>
            </a:r>
          </a:p>
          <a:p>
            <a:pPr algn="just"/>
            <a:r>
              <a:rPr lang="es-CO" dirty="0" smtClean="0"/>
              <a:t>.-Comente sobre programas de TV: predecir, describir a los personajes, comparar y contrastar con otros programas o personajes.</a:t>
            </a:r>
          </a:p>
          <a:p>
            <a:pPr algn="just"/>
            <a:r>
              <a:rPr lang="es-CO" dirty="0" smtClean="0"/>
              <a:t>.-Enseñar a su hija a que se presente a sí misma con los demás.</a:t>
            </a:r>
          </a:p>
          <a:p>
            <a:pPr algn="just"/>
            <a:r>
              <a:rPr lang="es-CO" dirty="0" smtClean="0"/>
              <a:t>.-Animar a su hija a expresarse usando oraciones completas.</a:t>
            </a:r>
          </a:p>
          <a:p>
            <a:pPr algn="just"/>
            <a:r>
              <a:rPr lang="es-CO" dirty="0" smtClean="0"/>
              <a:t>.-Esperar su turno en las conversaciones.</a:t>
            </a:r>
          </a:p>
          <a:p>
            <a:pPr algn="just"/>
            <a:r>
              <a:rPr lang="es-CO" dirty="0" smtClean="0"/>
              <a:t>.-Seguir instrucciones múltiples.</a:t>
            </a:r>
          </a:p>
          <a:p>
            <a:pPr algn="just"/>
            <a:r>
              <a:rPr lang="es-CO" dirty="0" smtClean="0"/>
              <a:t>.-Compartir en familia los acontecimientos del día.</a:t>
            </a:r>
          </a:p>
          <a:p>
            <a:pPr algn="just"/>
            <a:r>
              <a:rPr lang="es-CO" dirty="0" smtClean="0"/>
              <a:t>.-Enseñar a contestar el teléfono.</a:t>
            </a:r>
          </a:p>
          <a:p>
            <a:pPr algn="just"/>
            <a:r>
              <a:rPr lang="es-CO" dirty="0" smtClean="0"/>
              <a:t>.-Identificar palabras que riman, que no riman y opuestas.</a:t>
            </a:r>
          </a:p>
          <a:p>
            <a:pPr algn="just"/>
            <a:r>
              <a:rPr lang="es-CO" dirty="0" smtClean="0"/>
              <a:t>.-Comentar sobre la diferencia entre el lenguaje forman y el lenguaje informal.</a:t>
            </a:r>
          </a:p>
          <a:p>
            <a:pPr algn="just"/>
            <a:endParaRPr lang="es-CO" dirty="0"/>
          </a:p>
          <a:p>
            <a:pPr marL="0" indent="0">
              <a:buNone/>
            </a:pPr>
            <a:endParaRPr lang="es-CO" dirty="0"/>
          </a:p>
        </p:txBody>
      </p:sp>
    </p:spTree>
    <p:extLst>
      <p:ext uri="{BB962C8B-B14F-4D97-AF65-F5344CB8AC3E}">
        <p14:creationId xmlns:p14="http://schemas.microsoft.com/office/powerpoint/2010/main" val="379218698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SUGERENCIAS A LOS PADRES DE FAMILIA (continuación</a:t>
            </a:r>
            <a:r>
              <a:rPr lang="es-CO" sz="3200" dirty="0" smtClean="0"/>
              <a:t>)</a:t>
            </a:r>
            <a:endParaRPr lang="es-CO" sz="3200" dirty="0"/>
          </a:p>
        </p:txBody>
      </p:sp>
      <p:sp>
        <p:nvSpPr>
          <p:cNvPr id="3" name="2 Marcador de contenido"/>
          <p:cNvSpPr>
            <a:spLocks noGrp="1"/>
          </p:cNvSpPr>
          <p:nvPr>
            <p:ph idx="1"/>
          </p:nvPr>
        </p:nvSpPr>
        <p:spPr/>
        <p:txBody>
          <a:bodyPr>
            <a:normAutofit fontScale="62500" lnSpcReduction="20000"/>
          </a:bodyPr>
          <a:lstStyle/>
          <a:p>
            <a:pPr algn="just"/>
            <a:r>
              <a:rPr lang="es-CO" b="1" i="1" dirty="0" smtClean="0"/>
              <a:t>Para el aspecto de lectura:</a:t>
            </a:r>
          </a:p>
          <a:p>
            <a:pPr algn="just"/>
            <a:r>
              <a:rPr lang="es-CO" dirty="0" smtClean="0"/>
              <a:t>.-Jugar juegos del alfabeto y “yo veo”</a:t>
            </a:r>
          </a:p>
          <a:p>
            <a:pPr algn="just"/>
            <a:r>
              <a:rPr lang="es-CO" dirty="0" smtClean="0"/>
              <a:t>.-Identificar la letra inicial de las palabras.</a:t>
            </a:r>
          </a:p>
          <a:p>
            <a:pPr algn="just"/>
            <a:r>
              <a:rPr lang="es-CO" dirty="0" smtClean="0"/>
              <a:t>.-Relacionar letras mayúsculas con minúsculas.</a:t>
            </a:r>
          </a:p>
          <a:p>
            <a:pPr algn="just"/>
            <a:r>
              <a:rPr lang="es-CO" dirty="0" smtClean="0"/>
              <a:t>.-Subrayar letras y palabras usando la sección amarilla y de teléfonos residenciales.</a:t>
            </a:r>
          </a:p>
          <a:p>
            <a:pPr algn="just"/>
            <a:r>
              <a:rPr lang="es-CO" dirty="0" smtClean="0"/>
              <a:t>.-Crear un banco de palabras: escribir palabras en tarjetas que su hija pueda leer.</a:t>
            </a:r>
          </a:p>
          <a:p>
            <a:pPr algn="just"/>
            <a:r>
              <a:rPr lang="es-CO" dirty="0" smtClean="0"/>
              <a:t>.-Leer diferentes tipos de libros y mapas.</a:t>
            </a:r>
          </a:p>
          <a:p>
            <a:pPr algn="just"/>
            <a:r>
              <a:rPr lang="es-CO" dirty="0" smtClean="0"/>
              <a:t>.-Leer a su hija o con su ayuda todos los días.</a:t>
            </a:r>
          </a:p>
          <a:p>
            <a:pPr algn="just"/>
            <a:r>
              <a:rPr lang="es-CO" dirty="0" smtClean="0"/>
              <a:t>.-Conversar acerca de la historia antes de leerla.</a:t>
            </a:r>
          </a:p>
          <a:p>
            <a:pPr algn="just"/>
            <a:r>
              <a:rPr lang="es-CO" dirty="0" smtClean="0"/>
              <a:t>.-Predecir de que se trata la historia y leer para confirmar.</a:t>
            </a:r>
          </a:p>
          <a:p>
            <a:pPr algn="just"/>
            <a:r>
              <a:rPr lang="es-CO" dirty="0" smtClean="0"/>
              <a:t>.-Hablar acerca de las ilustraciones.</a:t>
            </a:r>
          </a:p>
          <a:p>
            <a:pPr algn="just"/>
            <a:r>
              <a:rPr lang="es-CO" dirty="0" smtClean="0"/>
              <a:t>.-Resumir la historia o hacer una secuencia de sucesos de la misma</a:t>
            </a:r>
            <a:endParaRPr lang="es-CO" dirty="0"/>
          </a:p>
        </p:txBody>
      </p:sp>
    </p:spTree>
    <p:extLst>
      <p:ext uri="{BB962C8B-B14F-4D97-AF65-F5344CB8AC3E}">
        <p14:creationId xmlns:p14="http://schemas.microsoft.com/office/powerpoint/2010/main" val="99267126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SUGERENCIAS PARA LOS PADRES DE FAMILIA (continuación</a:t>
            </a:r>
            <a:r>
              <a:rPr lang="es-CO" sz="3200" dirty="0" smtClean="0"/>
              <a:t>)</a:t>
            </a:r>
            <a:endParaRPr lang="es-CO" sz="3200" dirty="0"/>
          </a:p>
        </p:txBody>
      </p:sp>
      <p:sp>
        <p:nvSpPr>
          <p:cNvPr id="3" name="2 Marcador de contenido"/>
          <p:cNvSpPr>
            <a:spLocks noGrp="1"/>
          </p:cNvSpPr>
          <p:nvPr>
            <p:ph idx="1"/>
          </p:nvPr>
        </p:nvSpPr>
        <p:spPr/>
        <p:txBody>
          <a:bodyPr>
            <a:normAutofit fontScale="70000" lnSpcReduction="20000"/>
          </a:bodyPr>
          <a:lstStyle/>
          <a:p>
            <a:pPr algn="just"/>
            <a:r>
              <a:rPr lang="es-CO" b="1" i="1" dirty="0" smtClean="0"/>
              <a:t>Para el aspecto de la lectura:</a:t>
            </a:r>
          </a:p>
          <a:p>
            <a:pPr algn="just"/>
            <a:r>
              <a:rPr lang="es-CO" dirty="0" smtClean="0"/>
              <a:t>.-Jugar juegos del alfabeto y “yo veo”.</a:t>
            </a:r>
          </a:p>
          <a:p>
            <a:pPr algn="just"/>
            <a:r>
              <a:rPr lang="es-CO" dirty="0" smtClean="0"/>
              <a:t>.-Identificar la letra inicial de las palabras.</a:t>
            </a:r>
          </a:p>
          <a:p>
            <a:pPr algn="just"/>
            <a:r>
              <a:rPr lang="es-CO" dirty="0" smtClean="0"/>
              <a:t>.-Relacionar letras mayúsculas con minúsculas.</a:t>
            </a:r>
          </a:p>
          <a:p>
            <a:pPr algn="just"/>
            <a:r>
              <a:rPr lang="es-CO" dirty="0" smtClean="0"/>
              <a:t>.-Subrayar letras y palabras usando la sección amarilla y de teléfonos residenciales</a:t>
            </a:r>
          </a:p>
          <a:p>
            <a:pPr algn="just"/>
            <a:r>
              <a:rPr lang="es-CO" dirty="0" smtClean="0"/>
              <a:t>.- Leer diferentes tipos de libros y mapas.</a:t>
            </a:r>
          </a:p>
          <a:p>
            <a:pPr algn="just"/>
            <a:r>
              <a:rPr lang="es-CO" dirty="0" smtClean="0"/>
              <a:t>.-Conversar acerca de la historia antes de leerlas.</a:t>
            </a:r>
          </a:p>
          <a:p>
            <a:pPr algn="just"/>
            <a:r>
              <a:rPr lang="es-CO" dirty="0" smtClean="0"/>
              <a:t>.-Hablar acerca de las ilustraciones.</a:t>
            </a:r>
          </a:p>
          <a:p>
            <a:pPr algn="just"/>
            <a:r>
              <a:rPr lang="es-CO" dirty="0" smtClean="0"/>
              <a:t>.-Resumir la historia o hacer una secuencia de sucesos  de la misma.</a:t>
            </a:r>
          </a:p>
          <a:p>
            <a:pPr algn="just"/>
            <a:r>
              <a:rPr lang="es-CO" dirty="0" smtClean="0"/>
              <a:t>.-Leer frente a su hija.</a:t>
            </a:r>
          </a:p>
          <a:p>
            <a:pPr algn="just"/>
            <a:r>
              <a:rPr lang="es-CO" dirty="0" smtClean="0"/>
              <a:t>.-Establecer un tiempo para leer en silencio y visitar la biblioteca pública.</a:t>
            </a:r>
            <a:endParaRPr lang="es-CO" dirty="0"/>
          </a:p>
        </p:txBody>
      </p:sp>
    </p:spTree>
    <p:extLst>
      <p:ext uri="{BB962C8B-B14F-4D97-AF65-F5344CB8AC3E}">
        <p14:creationId xmlns:p14="http://schemas.microsoft.com/office/powerpoint/2010/main" val="196722157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b="1" dirty="0" smtClean="0"/>
              <a:t>SUGERENCIAS PARA LOS PADRES DE FAMILIA (continuación</a:t>
            </a:r>
            <a:r>
              <a:rPr lang="es-CO" dirty="0" smtClean="0"/>
              <a:t>)</a:t>
            </a:r>
            <a:endParaRPr lang="es-CO" dirty="0"/>
          </a:p>
        </p:txBody>
      </p:sp>
      <p:sp>
        <p:nvSpPr>
          <p:cNvPr id="3" name="2 Marcador de contenido"/>
          <p:cNvSpPr>
            <a:spLocks noGrp="1"/>
          </p:cNvSpPr>
          <p:nvPr>
            <p:ph idx="1"/>
          </p:nvPr>
        </p:nvSpPr>
        <p:spPr/>
        <p:txBody>
          <a:bodyPr>
            <a:normAutofit fontScale="62500" lnSpcReduction="20000"/>
          </a:bodyPr>
          <a:lstStyle/>
          <a:p>
            <a:pPr algn="just"/>
            <a:r>
              <a:rPr lang="es-CO" b="1" i="1" dirty="0" smtClean="0"/>
              <a:t>Para el aspecto de la escritura:</a:t>
            </a:r>
          </a:p>
          <a:p>
            <a:pPr algn="just"/>
            <a:r>
              <a:rPr lang="es-CO" dirty="0" smtClean="0"/>
              <a:t>.-Escribir los nombres de los miembros de la familia.</a:t>
            </a:r>
          </a:p>
          <a:p>
            <a:pPr algn="just"/>
            <a:r>
              <a:rPr lang="es-CO" dirty="0" smtClean="0"/>
              <a:t>.-Escribir notas de agradecimiento, invitaciones, tarjetas, festivas, mensajes electrónicos, cartas a amigos.</a:t>
            </a:r>
          </a:p>
          <a:p>
            <a:pPr algn="just"/>
            <a:r>
              <a:rPr lang="es-CO" dirty="0" smtClean="0"/>
              <a:t>.-Ayudar a escribir listas de objetos y cosas por hacer, de comestibles o de cosas que desea su hija.</a:t>
            </a:r>
          </a:p>
          <a:p>
            <a:pPr algn="just"/>
            <a:r>
              <a:rPr lang="es-CO" dirty="0" smtClean="0"/>
              <a:t>.-Tener un calendario y tablero de mensajes en el refrigerador.</a:t>
            </a:r>
          </a:p>
          <a:p>
            <a:pPr algn="just"/>
            <a:r>
              <a:rPr lang="es-CO" dirty="0" smtClean="0"/>
              <a:t>.-Escribir crónicas de los viajes en familia y de historias con su hija.</a:t>
            </a:r>
          </a:p>
          <a:p>
            <a:pPr algn="just"/>
            <a:r>
              <a:rPr lang="es-CO" dirty="0" smtClean="0"/>
              <a:t>.-Ilustrar y escribir acerca de las partes favoritas de libros, películas y programas de TV.</a:t>
            </a:r>
          </a:p>
          <a:p>
            <a:pPr algn="just"/>
            <a:r>
              <a:rPr lang="es-CO" dirty="0" smtClean="0"/>
              <a:t>.-Escribir letras y palabras en arena o harina de maíz sobre una charola para hornear.</a:t>
            </a:r>
          </a:p>
          <a:p>
            <a:pPr algn="just"/>
            <a:r>
              <a:rPr lang="es-CO" dirty="0" smtClean="0"/>
              <a:t>.-Escribir tantas palabras como su hija pueda en cinco minutos.</a:t>
            </a:r>
          </a:p>
          <a:p>
            <a:pPr algn="just"/>
            <a:r>
              <a:rPr lang="es-CO" dirty="0" smtClean="0"/>
              <a:t>.-Escribir rondas y poemas.</a:t>
            </a:r>
            <a:endParaRPr lang="es-CO" dirty="0"/>
          </a:p>
        </p:txBody>
      </p:sp>
    </p:spTree>
    <p:extLst>
      <p:ext uri="{BB962C8B-B14F-4D97-AF65-F5344CB8AC3E}">
        <p14:creationId xmlns:p14="http://schemas.microsoft.com/office/powerpoint/2010/main" val="130739697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GRADO SEGUNDO (2°)</a:t>
            </a:r>
            <a:endParaRPr lang="es-CO" b="1" dirty="0"/>
          </a:p>
        </p:txBody>
      </p:sp>
      <p:sp>
        <p:nvSpPr>
          <p:cNvPr id="3" name="2 Marcador de contenido"/>
          <p:cNvSpPr>
            <a:spLocks noGrp="1"/>
          </p:cNvSpPr>
          <p:nvPr>
            <p:ph idx="1"/>
          </p:nvPr>
        </p:nvSpPr>
        <p:spPr/>
        <p:txBody>
          <a:bodyPr>
            <a:normAutofit fontScale="92500" lnSpcReduction="10000"/>
          </a:bodyPr>
          <a:lstStyle/>
          <a:p>
            <a:pPr algn="just"/>
            <a:r>
              <a:rPr lang="es-CO" dirty="0" smtClean="0"/>
              <a:t>La estudiante </a:t>
            </a:r>
            <a:r>
              <a:rPr lang="es-CO" b="1" dirty="0" smtClean="0">
                <a:solidFill>
                  <a:srgbClr val="FF0000"/>
                </a:solidFill>
              </a:rPr>
              <a:t>entiende</a:t>
            </a:r>
            <a:r>
              <a:rPr lang="es-CO" dirty="0" smtClean="0"/>
              <a:t> con claridad la asociación de los sonidos y las letras: </a:t>
            </a:r>
            <a:r>
              <a:rPr lang="es-CO" b="1" dirty="0" smtClean="0">
                <a:solidFill>
                  <a:srgbClr val="FF0000"/>
                </a:solidFill>
              </a:rPr>
              <a:t>lee</a:t>
            </a:r>
            <a:r>
              <a:rPr lang="es-CO" dirty="0" smtClean="0"/>
              <a:t> palabras de lectura automática; </a:t>
            </a:r>
            <a:r>
              <a:rPr lang="es-CO" b="1" dirty="0" smtClean="0">
                <a:solidFill>
                  <a:srgbClr val="FF0000"/>
                </a:solidFill>
              </a:rPr>
              <a:t>lee</a:t>
            </a:r>
            <a:r>
              <a:rPr lang="es-CO" dirty="0" smtClean="0"/>
              <a:t> en voz alta y en silencio (balbucea) casi con fluidez ascendente; </a:t>
            </a:r>
            <a:r>
              <a:rPr lang="es-CO" b="1" dirty="0" smtClean="0">
                <a:solidFill>
                  <a:srgbClr val="FF0000"/>
                </a:solidFill>
              </a:rPr>
              <a:t>formula </a:t>
            </a:r>
            <a:r>
              <a:rPr lang="es-CO" dirty="0" smtClean="0"/>
              <a:t>preguntas con palabras de uso frecuentes tales como quién, cómo, qué, dónde, por qué y las responde; </a:t>
            </a:r>
            <a:r>
              <a:rPr lang="es-CO" b="1" dirty="0" smtClean="0">
                <a:solidFill>
                  <a:srgbClr val="FF0000"/>
                </a:solidFill>
              </a:rPr>
              <a:t>hace</a:t>
            </a:r>
            <a:r>
              <a:rPr lang="es-CO" dirty="0" smtClean="0"/>
              <a:t> comentarios orales y escritos sobre libros que lee y escucha, y </a:t>
            </a:r>
            <a:r>
              <a:rPr lang="es-CO" b="1" dirty="0" smtClean="0">
                <a:solidFill>
                  <a:srgbClr val="FF0000"/>
                </a:solidFill>
              </a:rPr>
              <a:t>relata</a:t>
            </a:r>
            <a:r>
              <a:rPr lang="es-CO" dirty="0" smtClean="0"/>
              <a:t> experiencias similares que ha vivido.</a:t>
            </a:r>
            <a:endParaRPr lang="es-CO" dirty="0"/>
          </a:p>
        </p:txBody>
      </p:sp>
    </p:spTree>
    <p:extLst>
      <p:ext uri="{BB962C8B-B14F-4D97-AF65-F5344CB8AC3E}">
        <p14:creationId xmlns:p14="http://schemas.microsoft.com/office/powerpoint/2010/main" val="5373717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b="1" dirty="0" smtClean="0"/>
              <a:t>SUGERENCIAS PARA LOS PADRES DE FAMILIA</a:t>
            </a:r>
            <a:endParaRPr lang="es-CO" sz="3200" b="1" dirty="0"/>
          </a:p>
        </p:txBody>
      </p:sp>
      <p:sp>
        <p:nvSpPr>
          <p:cNvPr id="3" name="2 Marcador de contenido"/>
          <p:cNvSpPr>
            <a:spLocks noGrp="1"/>
          </p:cNvSpPr>
          <p:nvPr>
            <p:ph idx="1"/>
          </p:nvPr>
        </p:nvSpPr>
        <p:spPr/>
        <p:txBody>
          <a:bodyPr>
            <a:normAutofit fontScale="62500" lnSpcReduction="20000"/>
          </a:bodyPr>
          <a:lstStyle/>
          <a:p>
            <a:pPr algn="just"/>
            <a:r>
              <a:rPr lang="es-CO" b="1" i="1" dirty="0" smtClean="0"/>
              <a:t>Par el aspecto de escuchar y hablar:</a:t>
            </a:r>
          </a:p>
          <a:p>
            <a:pPr algn="just"/>
            <a:r>
              <a:rPr lang="es-CO" dirty="0" smtClean="0"/>
              <a:t>.-Volver a contar historias conocidas.</a:t>
            </a:r>
          </a:p>
          <a:p>
            <a:pPr algn="just"/>
            <a:r>
              <a:rPr lang="es-CO" dirty="0" smtClean="0"/>
              <a:t>.-Contestar el teléfono y tomar recados.</a:t>
            </a:r>
          </a:p>
          <a:p>
            <a:pPr algn="just"/>
            <a:r>
              <a:rPr lang="es-CO" dirty="0" smtClean="0"/>
              <a:t>.-Escuchar cintas de audio.</a:t>
            </a:r>
          </a:p>
          <a:p>
            <a:pPr algn="just"/>
            <a:r>
              <a:rPr lang="es-CO" dirty="0" smtClean="0"/>
              <a:t>.-Observar a un trabajador de la comunidad y comentar acerca de la importancia de su trabajo.</a:t>
            </a:r>
          </a:p>
          <a:p>
            <a:pPr algn="just"/>
            <a:r>
              <a:rPr lang="es-CO" dirty="0" smtClean="0"/>
              <a:t>.-Resumir o volver a contar mensajes orales (tv, iglesia, historias, canciones).</a:t>
            </a:r>
          </a:p>
          <a:p>
            <a:pPr algn="just"/>
            <a:r>
              <a:rPr lang="es-CO" dirty="0" smtClean="0"/>
              <a:t>.-Escuchar y dar instrucciones orales con mensajes claros  y completos.</a:t>
            </a:r>
          </a:p>
          <a:p>
            <a:pPr algn="just"/>
            <a:r>
              <a:rPr lang="es-CO" dirty="0" smtClean="0"/>
              <a:t>.-Representar una parte de alguna historia u obra.</a:t>
            </a:r>
          </a:p>
          <a:p>
            <a:pPr algn="just"/>
            <a:r>
              <a:rPr lang="es-CO" dirty="0" smtClean="0"/>
              <a:t>.-Asistir a librerías o biblioteca más cercana para escuchar cuentos.</a:t>
            </a:r>
          </a:p>
          <a:p>
            <a:pPr algn="just"/>
            <a:r>
              <a:rPr lang="es-CO" dirty="0" smtClean="0"/>
              <a:t>.-Escuchar y decir acertijos.</a:t>
            </a:r>
          </a:p>
          <a:p>
            <a:pPr algn="just"/>
            <a:r>
              <a:rPr lang="es-CO" dirty="0" smtClean="0"/>
              <a:t>.-Guardar sobres que llegan por correo y comentar su procedencia.</a:t>
            </a:r>
            <a:endParaRPr lang="es-CO" dirty="0"/>
          </a:p>
        </p:txBody>
      </p:sp>
    </p:spTree>
    <p:extLst>
      <p:ext uri="{BB962C8B-B14F-4D97-AF65-F5344CB8AC3E}">
        <p14:creationId xmlns:p14="http://schemas.microsoft.com/office/powerpoint/2010/main" val="314501998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b="1" dirty="0" smtClean="0"/>
              <a:t>SUGERENCIAS PARA LOS PADRES DE FAMILIA (continuación)</a:t>
            </a:r>
            <a:endParaRPr lang="es-CO" sz="3200" b="1" dirty="0"/>
          </a:p>
        </p:txBody>
      </p:sp>
      <p:sp>
        <p:nvSpPr>
          <p:cNvPr id="3" name="2 Marcador de contenido"/>
          <p:cNvSpPr>
            <a:spLocks noGrp="1"/>
          </p:cNvSpPr>
          <p:nvPr>
            <p:ph idx="1"/>
          </p:nvPr>
        </p:nvSpPr>
        <p:spPr/>
        <p:txBody>
          <a:bodyPr>
            <a:normAutofit fontScale="85000" lnSpcReduction="20000"/>
          </a:bodyPr>
          <a:lstStyle/>
          <a:p>
            <a:pPr algn="just"/>
            <a:r>
              <a:rPr lang="es-CO" b="1" i="1" dirty="0" smtClean="0"/>
              <a:t>Para el aspecto de la lectura:</a:t>
            </a:r>
          </a:p>
          <a:p>
            <a:pPr algn="just"/>
            <a:r>
              <a:rPr lang="es-CO" dirty="0" smtClean="0"/>
              <a:t>.-Jugar juegos de mes: rompecabezas, parques, bingo…</a:t>
            </a:r>
          </a:p>
          <a:p>
            <a:pPr algn="just"/>
            <a:r>
              <a:rPr lang="es-CO" dirty="0" smtClean="0"/>
              <a:t>.-Leer cajas de cereal y etiquetas de latas y recetas.</a:t>
            </a:r>
          </a:p>
          <a:p>
            <a:pPr algn="just"/>
            <a:r>
              <a:rPr lang="es-CO" dirty="0" smtClean="0"/>
              <a:t>.-Comparar varios libros del mismo autor.</a:t>
            </a:r>
          </a:p>
          <a:p>
            <a:pPr algn="just"/>
            <a:r>
              <a:rPr lang="es-CO" dirty="0" smtClean="0"/>
              <a:t>.-Comenzar a leer libros de capítulos. Llevar un registro de los libros que leen.</a:t>
            </a:r>
          </a:p>
          <a:p>
            <a:pPr algn="just"/>
            <a:r>
              <a:rPr lang="es-CO" dirty="0" smtClean="0"/>
              <a:t>.-Leer historietas y decir el mensaje de la caricatura.</a:t>
            </a:r>
          </a:p>
          <a:p>
            <a:pPr algn="just"/>
            <a:r>
              <a:rPr lang="es-CO" dirty="0" smtClean="0"/>
              <a:t>.-Jugar a hallar cosas escondidas y que su hija lea las pistas.</a:t>
            </a:r>
            <a:endParaRPr lang="es-CO" dirty="0"/>
          </a:p>
        </p:txBody>
      </p:sp>
    </p:spTree>
    <p:extLst>
      <p:ext uri="{BB962C8B-B14F-4D97-AF65-F5344CB8AC3E}">
        <p14:creationId xmlns:p14="http://schemas.microsoft.com/office/powerpoint/2010/main" val="175510196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SUGERENCIAS PARA LOS PADRES DE FAMILIA (continuación</a:t>
            </a:r>
            <a:r>
              <a:rPr lang="es-CO" sz="3200" dirty="0" smtClean="0"/>
              <a:t>)</a:t>
            </a:r>
            <a:endParaRPr lang="es-CO" sz="3200" dirty="0"/>
          </a:p>
        </p:txBody>
      </p:sp>
      <p:sp>
        <p:nvSpPr>
          <p:cNvPr id="3" name="2 Marcador de contenido"/>
          <p:cNvSpPr>
            <a:spLocks noGrp="1"/>
          </p:cNvSpPr>
          <p:nvPr>
            <p:ph idx="1"/>
          </p:nvPr>
        </p:nvSpPr>
        <p:spPr/>
        <p:txBody>
          <a:bodyPr>
            <a:normAutofit fontScale="77500" lnSpcReduction="20000"/>
          </a:bodyPr>
          <a:lstStyle/>
          <a:p>
            <a:pPr algn="just"/>
            <a:r>
              <a:rPr lang="es-CO" b="1" i="1" dirty="0" smtClean="0"/>
              <a:t>Para el aspecto de la escritura:</a:t>
            </a:r>
          </a:p>
          <a:p>
            <a:pPr algn="just"/>
            <a:r>
              <a:rPr lang="es-CO" dirty="0" smtClean="0"/>
              <a:t>.-Llevar un registro de lo aprendido y escribir los días algo que su hija aprendió.</a:t>
            </a:r>
          </a:p>
          <a:p>
            <a:pPr algn="just"/>
            <a:r>
              <a:rPr lang="es-CO" dirty="0" smtClean="0"/>
              <a:t>.-Escribir en un diario, cuaderno o llevar un registro de viajes. Hacer una lista de actividades por hacer o por comprar.</a:t>
            </a:r>
          </a:p>
          <a:p>
            <a:pPr algn="just"/>
            <a:r>
              <a:rPr lang="es-CO" dirty="0" smtClean="0"/>
              <a:t>.-Crear logotipos para camisetas.</a:t>
            </a:r>
          </a:p>
          <a:p>
            <a:pPr algn="just"/>
            <a:r>
              <a:rPr lang="es-CO" dirty="0" smtClean="0"/>
              <a:t>.-Crear historias o poemas acerca de las actividades de la familia.</a:t>
            </a:r>
          </a:p>
          <a:p>
            <a:pPr algn="just"/>
            <a:r>
              <a:rPr lang="es-CO" dirty="0" smtClean="0"/>
              <a:t>.-Escribir apuntes, cartas y nota de agradecimiento a miembros de la familia.</a:t>
            </a:r>
          </a:p>
          <a:p>
            <a:pPr algn="just"/>
            <a:r>
              <a:rPr lang="es-CO" dirty="0" smtClean="0"/>
              <a:t>.-Lea frente a su hija: muestre el gusto por la lectura y escritura.</a:t>
            </a:r>
          </a:p>
          <a:p>
            <a:endParaRPr lang="es-CO" dirty="0"/>
          </a:p>
        </p:txBody>
      </p:sp>
    </p:spTree>
    <p:extLst>
      <p:ext uri="{BB962C8B-B14F-4D97-AF65-F5344CB8AC3E}">
        <p14:creationId xmlns:p14="http://schemas.microsoft.com/office/powerpoint/2010/main" val="37325205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AL ENTRAR A LA ESCUELA</a:t>
            </a:r>
            <a:endParaRPr lang="es-CO" dirty="0"/>
          </a:p>
        </p:txBody>
      </p:sp>
      <p:pic>
        <p:nvPicPr>
          <p:cNvPr id="4" name="Picture 2" descr="http://educacion.laguia2000.com/wp-content/uploads/2010/08/actividades-del-profesor-300x300.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2132856"/>
            <a:ext cx="2857500" cy="3387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http://us.123rf.com/400wm/400/400/pressmaster/pressmaster1106/pressmaster110600447/9725863-retrato-de-dos-chicos-y-libro-de-lectura-de-la-chica-en-aul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2132856"/>
            <a:ext cx="3600399" cy="3387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10 Marcador de contenido"/>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0" y="-166688"/>
            <a:ext cx="9144000" cy="6331992"/>
          </a:xfrm>
          <a:prstGeom prst="rect">
            <a:avLst/>
          </a:prstGeom>
        </p:spPr>
      </p:pic>
      <p:sp>
        <p:nvSpPr>
          <p:cNvPr id="7" name="6 Rectángulo"/>
          <p:cNvSpPr/>
          <p:nvPr/>
        </p:nvSpPr>
        <p:spPr>
          <a:xfrm>
            <a:off x="2123728" y="3244334"/>
            <a:ext cx="4896544" cy="369332"/>
          </a:xfrm>
          <a:prstGeom prst="rect">
            <a:avLst/>
          </a:prstGeom>
        </p:spPr>
        <p:txBody>
          <a:bodyPr wrap="square">
            <a:spAutoFit/>
          </a:bodyPr>
          <a:lstStyle/>
          <a:p>
            <a:r>
              <a:rPr lang="es-CO" altLang="es-CO" b="1" dirty="0" smtClean="0">
                <a:latin typeface="Batang" panose="02030600000101010101" pitchFamily="18" charset="-127"/>
                <a:ea typeface="Batang" panose="02030600000101010101" pitchFamily="18" charset="-127"/>
              </a:rPr>
              <a:t>LECTURA Y ESCRITURA EN LENGUAJE</a:t>
            </a:r>
            <a:endParaRPr lang="es-CO" b="1"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34462741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GRADO TERCERO (3°)</a:t>
            </a:r>
            <a:endParaRPr lang="es-CO" b="1" dirty="0"/>
          </a:p>
        </p:txBody>
      </p:sp>
      <p:sp>
        <p:nvSpPr>
          <p:cNvPr id="3" name="2 Marcador de contenido"/>
          <p:cNvSpPr>
            <a:spLocks noGrp="1"/>
          </p:cNvSpPr>
          <p:nvPr>
            <p:ph idx="1"/>
          </p:nvPr>
        </p:nvSpPr>
        <p:spPr/>
        <p:txBody>
          <a:bodyPr>
            <a:normAutofit fontScale="92500" lnSpcReduction="20000"/>
          </a:bodyPr>
          <a:lstStyle/>
          <a:p>
            <a:pPr algn="just"/>
            <a:r>
              <a:rPr lang="es-CO" dirty="0" smtClean="0"/>
              <a:t>En tercer grado (como en el primero y segundo grado), la estudiante </a:t>
            </a:r>
            <a:r>
              <a:rPr lang="es-CO" b="1" dirty="0" smtClean="0">
                <a:solidFill>
                  <a:srgbClr val="FF0000"/>
                </a:solidFill>
              </a:rPr>
              <a:t>entiende</a:t>
            </a:r>
            <a:r>
              <a:rPr lang="es-CO" dirty="0" smtClean="0"/>
              <a:t> con más claridad la asociación de los sonidos y las letras: </a:t>
            </a:r>
            <a:r>
              <a:rPr lang="es-CO" b="1" dirty="0" smtClean="0">
                <a:solidFill>
                  <a:srgbClr val="FF0000"/>
                </a:solidFill>
              </a:rPr>
              <a:t>lee</a:t>
            </a:r>
            <a:r>
              <a:rPr lang="es-CO" dirty="0" smtClean="0"/>
              <a:t> palabras de lectura automática; </a:t>
            </a:r>
            <a:r>
              <a:rPr lang="es-CO" b="1" dirty="0" smtClean="0">
                <a:solidFill>
                  <a:srgbClr val="FF0000"/>
                </a:solidFill>
              </a:rPr>
              <a:t>Lee</a:t>
            </a:r>
            <a:r>
              <a:rPr lang="es-CO" dirty="0" smtClean="0"/>
              <a:t> en voz alta y en silencio con fluidez creciente; </a:t>
            </a:r>
            <a:r>
              <a:rPr lang="es-CO" b="1" dirty="0" smtClean="0">
                <a:solidFill>
                  <a:srgbClr val="FF0000"/>
                </a:solidFill>
              </a:rPr>
              <a:t>formula</a:t>
            </a:r>
            <a:r>
              <a:rPr lang="es-CO" dirty="0" smtClean="0"/>
              <a:t> pregunta con palabras de uso frecuente y de más complejidad,  tales como quién, que, cómo, cuándo, dónde, por qué: </a:t>
            </a:r>
            <a:r>
              <a:rPr lang="es-CO" b="1" dirty="0" smtClean="0">
                <a:solidFill>
                  <a:srgbClr val="FF0000"/>
                </a:solidFill>
              </a:rPr>
              <a:t>hace </a:t>
            </a:r>
            <a:r>
              <a:rPr lang="es-CO" dirty="0" smtClean="0"/>
              <a:t>comentarios orales y escritos sobre libros que ha leído y </a:t>
            </a:r>
            <a:r>
              <a:rPr lang="es-CO" b="1" dirty="0" smtClean="0">
                <a:solidFill>
                  <a:srgbClr val="FF0000"/>
                </a:solidFill>
              </a:rPr>
              <a:t>relata</a:t>
            </a:r>
            <a:r>
              <a:rPr lang="es-CO" dirty="0" smtClean="0"/>
              <a:t> experiencias similares que ha vivido.</a:t>
            </a:r>
            <a:endParaRPr lang="es-CO" dirty="0"/>
          </a:p>
        </p:txBody>
      </p:sp>
    </p:spTree>
    <p:extLst>
      <p:ext uri="{BB962C8B-B14F-4D97-AF65-F5344CB8AC3E}">
        <p14:creationId xmlns:p14="http://schemas.microsoft.com/office/powerpoint/2010/main" val="366808536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b="1" dirty="0" smtClean="0"/>
              <a:t>SUGERENCIAS PARA LOS PADRES DE FAMILIA</a:t>
            </a:r>
            <a:endParaRPr lang="es-CO" sz="3200" b="1" dirty="0"/>
          </a:p>
        </p:txBody>
      </p:sp>
      <p:sp>
        <p:nvSpPr>
          <p:cNvPr id="3" name="2 Marcador de contenido"/>
          <p:cNvSpPr>
            <a:spLocks noGrp="1"/>
          </p:cNvSpPr>
          <p:nvPr>
            <p:ph idx="1"/>
          </p:nvPr>
        </p:nvSpPr>
        <p:spPr/>
        <p:txBody>
          <a:bodyPr>
            <a:normAutofit fontScale="62500" lnSpcReduction="20000"/>
          </a:bodyPr>
          <a:lstStyle/>
          <a:p>
            <a:pPr algn="just"/>
            <a:r>
              <a:rPr lang="es-CO" b="1" i="1" dirty="0" smtClean="0"/>
              <a:t>Para los aspectos de escuchar y hablar:</a:t>
            </a:r>
          </a:p>
          <a:p>
            <a:pPr algn="just"/>
            <a:r>
              <a:rPr lang="es-CO" dirty="0" smtClean="0"/>
              <a:t>.-Representar partes de una historia o un poema.</a:t>
            </a:r>
          </a:p>
          <a:p>
            <a:pPr algn="just"/>
            <a:r>
              <a:rPr lang="es-CO" dirty="0" smtClean="0"/>
              <a:t>.-Grabar en cinta una historia o crear un programa de radio o de TV.</a:t>
            </a:r>
          </a:p>
          <a:p>
            <a:pPr algn="just"/>
            <a:r>
              <a:rPr lang="es-CO" dirty="0" smtClean="0"/>
              <a:t>.-Conversar sobre los acontecimientos del día o contar cuentos a la hora de la cena.</a:t>
            </a:r>
          </a:p>
          <a:p>
            <a:pPr algn="just"/>
            <a:r>
              <a:rPr lang="es-CO" dirty="0" smtClean="0"/>
              <a:t>.-Comentar el significado de los días festivos  y las celebraciones familiares.</a:t>
            </a:r>
          </a:p>
          <a:p>
            <a:pPr algn="just"/>
            <a:r>
              <a:rPr lang="es-CO" dirty="0" smtClean="0"/>
              <a:t>.-Animar para que responda con cortesía (muchas gracias, de nada…).</a:t>
            </a:r>
          </a:p>
          <a:p>
            <a:pPr algn="just"/>
            <a:r>
              <a:rPr lang="es-CO" dirty="0" smtClean="0"/>
              <a:t>.-Pedirle que dibuje un autorretrato  y que diga cinco cosas buenas sobre sí misma.</a:t>
            </a:r>
          </a:p>
          <a:p>
            <a:pPr algn="just"/>
            <a:r>
              <a:rPr lang="es-CO" dirty="0" smtClean="0"/>
              <a:t>.-Leer mapas y localizar información acerca de alguna ciudad, estado o país.</a:t>
            </a:r>
          </a:p>
          <a:p>
            <a:pPr algn="just"/>
            <a:r>
              <a:rPr lang="es-CO" dirty="0" smtClean="0"/>
              <a:t>.-Ver el noticiero y comentar afirmaciones que son hechos u opiniones.</a:t>
            </a:r>
            <a:endParaRPr lang="es-CO" dirty="0"/>
          </a:p>
        </p:txBody>
      </p:sp>
    </p:spTree>
    <p:extLst>
      <p:ext uri="{BB962C8B-B14F-4D97-AF65-F5344CB8AC3E}">
        <p14:creationId xmlns:p14="http://schemas.microsoft.com/office/powerpoint/2010/main" val="119001324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SUGERENCIAS PARA LOS PADRES DE FAMILIA (continuación</a:t>
            </a:r>
            <a:r>
              <a:rPr lang="es-CO" sz="3200" dirty="0" smtClean="0"/>
              <a:t>)</a:t>
            </a:r>
            <a:endParaRPr lang="es-CO" sz="3200" dirty="0"/>
          </a:p>
        </p:txBody>
      </p:sp>
      <p:sp>
        <p:nvSpPr>
          <p:cNvPr id="3" name="2 Marcador de contenido"/>
          <p:cNvSpPr>
            <a:spLocks noGrp="1"/>
          </p:cNvSpPr>
          <p:nvPr>
            <p:ph idx="1"/>
          </p:nvPr>
        </p:nvSpPr>
        <p:spPr/>
        <p:txBody>
          <a:bodyPr>
            <a:normAutofit fontScale="70000" lnSpcReduction="20000"/>
          </a:bodyPr>
          <a:lstStyle/>
          <a:p>
            <a:pPr algn="just"/>
            <a:r>
              <a:rPr lang="es-CO" b="1" i="1" dirty="0" smtClean="0"/>
              <a:t>Para el aspecto de la lectura:</a:t>
            </a:r>
          </a:p>
          <a:p>
            <a:pPr algn="just"/>
            <a:r>
              <a:rPr lang="es-CO" dirty="0" smtClean="0"/>
              <a:t>.-Crear bancos de palabra (tarjetero)</a:t>
            </a:r>
          </a:p>
          <a:p>
            <a:pPr algn="just"/>
            <a:r>
              <a:rPr lang="es-CO" dirty="0" smtClean="0"/>
              <a:t>.-Leer y clasificar cupones.</a:t>
            </a:r>
          </a:p>
          <a:p>
            <a:pPr algn="just"/>
            <a:r>
              <a:rPr lang="es-CO" dirty="0" smtClean="0"/>
              <a:t>.-Planear un tiempo en silencio para que lean los miembros de la familia.</a:t>
            </a:r>
          </a:p>
          <a:p>
            <a:pPr algn="just"/>
            <a:r>
              <a:rPr lang="es-CO" dirty="0" smtClean="0"/>
              <a:t>.-Leer y comentar varios libros del mismo autor.</a:t>
            </a:r>
          </a:p>
          <a:p>
            <a:pPr algn="just"/>
            <a:r>
              <a:rPr lang="es-CO" dirty="0" smtClean="0"/>
              <a:t>.-Identificar semejanzas y diferencias entre historias y poemas.</a:t>
            </a:r>
          </a:p>
          <a:p>
            <a:pPr algn="just"/>
            <a:r>
              <a:rPr lang="es-CO" dirty="0" smtClean="0"/>
              <a:t>.-Las palabras de acción y hacer lo que significan (Ej.: saltar, galopar, correr).</a:t>
            </a:r>
          </a:p>
          <a:p>
            <a:pPr algn="just"/>
            <a:r>
              <a:rPr lang="es-CO" dirty="0" smtClean="0"/>
              <a:t>.-Leer mapas y localizar la información de alguna ciudad, estado o país específico.</a:t>
            </a:r>
          </a:p>
          <a:p>
            <a:pPr algn="just"/>
            <a:r>
              <a:rPr lang="es-CO" dirty="0" smtClean="0"/>
              <a:t>.-Leer acontecimientos de actualidad en periódicos, revistas e internet.</a:t>
            </a:r>
          </a:p>
          <a:p>
            <a:pPr marL="0" indent="0" algn="just">
              <a:buNone/>
            </a:pPr>
            <a:endParaRPr lang="es-CO" dirty="0"/>
          </a:p>
        </p:txBody>
      </p:sp>
    </p:spTree>
    <p:extLst>
      <p:ext uri="{BB962C8B-B14F-4D97-AF65-F5344CB8AC3E}">
        <p14:creationId xmlns:p14="http://schemas.microsoft.com/office/powerpoint/2010/main" val="103753459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8640"/>
            <a:ext cx="8229600" cy="1143000"/>
          </a:xfrm>
        </p:spPr>
        <p:txBody>
          <a:bodyPr>
            <a:noAutofit/>
          </a:bodyPr>
          <a:lstStyle/>
          <a:p>
            <a:r>
              <a:rPr lang="es-CO" sz="3200" dirty="0" smtClean="0"/>
              <a:t/>
            </a:r>
            <a:br>
              <a:rPr lang="es-CO" sz="3200" dirty="0" smtClean="0"/>
            </a:br>
            <a:r>
              <a:rPr lang="es-CO" sz="3200" b="1" dirty="0" smtClean="0"/>
              <a:t>SUGERENCIAS PARA PADRES DE FAMILIA (continuación)</a:t>
            </a:r>
            <a:br>
              <a:rPr lang="es-CO" sz="3200" b="1" dirty="0" smtClean="0"/>
            </a:br>
            <a:endParaRPr lang="es-CO" sz="3200" b="1" dirty="0"/>
          </a:p>
        </p:txBody>
      </p:sp>
      <p:sp>
        <p:nvSpPr>
          <p:cNvPr id="3" name="2 Marcador de contenido"/>
          <p:cNvSpPr>
            <a:spLocks noGrp="1"/>
          </p:cNvSpPr>
          <p:nvPr>
            <p:ph idx="1"/>
          </p:nvPr>
        </p:nvSpPr>
        <p:spPr/>
        <p:txBody>
          <a:bodyPr>
            <a:normAutofit fontScale="70000" lnSpcReduction="20000"/>
          </a:bodyPr>
          <a:lstStyle/>
          <a:p>
            <a:pPr algn="just"/>
            <a:r>
              <a:rPr lang="es-CO" b="1" i="1" dirty="0" smtClean="0"/>
              <a:t>Para el aspecto de escritura:</a:t>
            </a:r>
          </a:p>
          <a:p>
            <a:pPr algn="just"/>
            <a:r>
              <a:rPr lang="es-CO" dirty="0" smtClean="0"/>
              <a:t>.-Escribir acerca de un día de campo y otro suceso y conversar sobre los sentimientos que causó.</a:t>
            </a:r>
          </a:p>
          <a:p>
            <a:pPr algn="just"/>
            <a:r>
              <a:rPr lang="es-CO" dirty="0" smtClean="0"/>
              <a:t>.-Crear un banco de palabras o diccionario personal.</a:t>
            </a:r>
          </a:p>
          <a:p>
            <a:pPr algn="just"/>
            <a:r>
              <a:rPr lang="es-CO" dirty="0" smtClean="0"/>
              <a:t>.-Escribir instrucciones sobre el modo de llegar a diferentes sitios (escuela, casa, tienda…)</a:t>
            </a:r>
          </a:p>
          <a:p>
            <a:pPr algn="just"/>
            <a:r>
              <a:rPr lang="es-CO" dirty="0" smtClean="0"/>
              <a:t>.-Recopilar álbumes fotográficos y escribir una frase sobre cada imagen.</a:t>
            </a:r>
          </a:p>
          <a:p>
            <a:pPr algn="just"/>
            <a:r>
              <a:rPr lang="es-CO" dirty="0" smtClean="0"/>
              <a:t>Crear proyectos para la feria de ciencias y escribir una explicación sobre ellos.</a:t>
            </a:r>
          </a:p>
          <a:p>
            <a:pPr algn="just"/>
            <a:r>
              <a:rPr lang="es-CO" dirty="0" smtClean="0"/>
              <a:t>.-Hacer una mapa de la casa o una tienda y escribir rótulo para los sitios interiores. Escribir instrucciones para evacuación en caso de incendio u otra emergencia.</a:t>
            </a:r>
          </a:p>
          <a:p>
            <a:pPr algn="just"/>
            <a:r>
              <a:rPr lang="es-CO" dirty="0" smtClean="0"/>
              <a:t>.-Escribir un poema sobre un tema de interés.</a:t>
            </a:r>
            <a:endParaRPr lang="es-CO" dirty="0"/>
          </a:p>
        </p:txBody>
      </p:sp>
    </p:spTree>
    <p:extLst>
      <p:ext uri="{BB962C8B-B14F-4D97-AF65-F5344CB8AC3E}">
        <p14:creationId xmlns:p14="http://schemas.microsoft.com/office/powerpoint/2010/main" val="260994580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GRADO CUARTO (4°)</a:t>
            </a:r>
            <a:endParaRPr lang="es-CO" b="1" dirty="0"/>
          </a:p>
        </p:txBody>
      </p:sp>
      <p:sp>
        <p:nvSpPr>
          <p:cNvPr id="3" name="2 Marcador de contenido"/>
          <p:cNvSpPr>
            <a:spLocks noGrp="1"/>
          </p:cNvSpPr>
          <p:nvPr>
            <p:ph idx="1"/>
          </p:nvPr>
        </p:nvSpPr>
        <p:spPr/>
        <p:txBody>
          <a:bodyPr>
            <a:normAutofit fontScale="70000" lnSpcReduction="20000"/>
          </a:bodyPr>
          <a:lstStyle/>
          <a:p>
            <a:pPr algn="just"/>
            <a:r>
              <a:rPr lang="es-CO" dirty="0" smtClean="0"/>
              <a:t>En grado cuarto, la estudiante ya son una lectora independiente. </a:t>
            </a:r>
            <a:r>
              <a:rPr lang="es-CO" b="1" dirty="0" smtClean="0">
                <a:solidFill>
                  <a:srgbClr val="FF0000"/>
                </a:solidFill>
              </a:rPr>
              <a:t>Lee</a:t>
            </a:r>
            <a:r>
              <a:rPr lang="es-CO" dirty="0" smtClean="0"/>
              <a:t> una variedad de textos (literatura infantil, revistas y otros materiales impresos) acordes al grado de madurez lectora supuesto para su nivel educativo y los </a:t>
            </a:r>
            <a:r>
              <a:rPr lang="es-CO" b="1" dirty="0" smtClean="0">
                <a:solidFill>
                  <a:srgbClr val="FF0000"/>
                </a:solidFill>
              </a:rPr>
              <a:t>entiende</a:t>
            </a:r>
            <a:r>
              <a:rPr lang="es-CO" dirty="0" smtClean="0"/>
              <a:t>; </a:t>
            </a:r>
            <a:r>
              <a:rPr lang="es-CO" b="1" dirty="0" smtClean="0">
                <a:solidFill>
                  <a:srgbClr val="FF0000"/>
                </a:solidFill>
              </a:rPr>
              <a:t>redacta</a:t>
            </a:r>
            <a:r>
              <a:rPr lang="es-CO" dirty="0" smtClean="0"/>
              <a:t> párrafos coherentes y sin faltas de ortografía, dirigidos a lectores diversos: </a:t>
            </a:r>
            <a:r>
              <a:rPr lang="es-CO" b="1" dirty="0" smtClean="0">
                <a:solidFill>
                  <a:srgbClr val="FF0000"/>
                </a:solidFill>
              </a:rPr>
              <a:t>sigue</a:t>
            </a:r>
            <a:r>
              <a:rPr lang="es-CO" dirty="0" smtClean="0"/>
              <a:t> indicaciones consistentes en varios pasos, tales como las instrucciones de uso de los comandos de ejecución de un programa informativo, y </a:t>
            </a:r>
            <a:r>
              <a:rPr lang="es-CO" b="1" dirty="0" smtClean="0">
                <a:solidFill>
                  <a:srgbClr val="FF0000"/>
                </a:solidFill>
              </a:rPr>
              <a:t>redacta</a:t>
            </a:r>
            <a:r>
              <a:rPr lang="es-CO" dirty="0" smtClean="0"/>
              <a:t> escritos en un lenguaje descriptivo. </a:t>
            </a:r>
            <a:r>
              <a:rPr lang="es-CO" b="1" dirty="0" smtClean="0">
                <a:solidFill>
                  <a:srgbClr val="FF0000"/>
                </a:solidFill>
              </a:rPr>
              <a:t>Debe</a:t>
            </a:r>
            <a:r>
              <a:rPr lang="es-CO" dirty="0" smtClean="0"/>
              <a:t> leer medio millón de palabras anualmente en lectura independiente, lo cual es comparable a leer un libro de entre 50 y 70 páginas (o su equivalente en periódicos, revistas u otro medio impreso), de grado de dificultad acorde por lo menos a su nivel educativo.</a:t>
            </a:r>
            <a:endParaRPr lang="es-CO" dirty="0"/>
          </a:p>
        </p:txBody>
      </p:sp>
    </p:spTree>
    <p:extLst>
      <p:ext uri="{BB962C8B-B14F-4D97-AF65-F5344CB8AC3E}">
        <p14:creationId xmlns:p14="http://schemas.microsoft.com/office/powerpoint/2010/main" val="414121242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b="1" dirty="0" smtClean="0"/>
              <a:t>SUGERENCIAS PARA LOS PADRES DE FAMILIA</a:t>
            </a:r>
            <a:endParaRPr lang="es-CO" sz="3200" b="1" dirty="0"/>
          </a:p>
        </p:txBody>
      </p:sp>
      <p:sp>
        <p:nvSpPr>
          <p:cNvPr id="3" name="2 Marcador de contenido"/>
          <p:cNvSpPr>
            <a:spLocks noGrp="1"/>
          </p:cNvSpPr>
          <p:nvPr>
            <p:ph idx="1"/>
          </p:nvPr>
        </p:nvSpPr>
        <p:spPr/>
        <p:txBody>
          <a:bodyPr>
            <a:normAutofit fontScale="55000" lnSpcReduction="20000"/>
          </a:bodyPr>
          <a:lstStyle/>
          <a:p>
            <a:pPr algn="just"/>
            <a:r>
              <a:rPr lang="es-CO" dirty="0" smtClean="0"/>
              <a:t>Leer a su hija con ella todos los días.</a:t>
            </a:r>
          </a:p>
          <a:p>
            <a:pPr algn="just"/>
            <a:r>
              <a:rPr lang="es-CO" dirty="0" smtClean="0"/>
              <a:t>.-Jugar juegos de palabras con su hija, para ayudarles a desarrollar su vocabulario.</a:t>
            </a:r>
          </a:p>
          <a:p>
            <a:pPr algn="just"/>
            <a:r>
              <a:rPr lang="es-CO" dirty="0" smtClean="0"/>
              <a:t>.-Mostrar el valor y el gusto por la lectura y escritura.</a:t>
            </a:r>
          </a:p>
          <a:p>
            <a:pPr algn="just"/>
            <a:r>
              <a:rPr lang="es-CO" dirty="0" smtClean="0"/>
              <a:t>.-Visitar con regularidad las bibliotecas o papelerías para promover la lectura de diversos materiales.</a:t>
            </a:r>
          </a:p>
          <a:p>
            <a:pPr algn="just"/>
            <a:r>
              <a:rPr lang="es-CO" dirty="0" smtClean="0"/>
              <a:t>.-Planear un tiempo familiar para leer en silencio varias veces a la semana.</a:t>
            </a:r>
          </a:p>
          <a:p>
            <a:pPr algn="just"/>
            <a:r>
              <a:rPr lang="es-CO" dirty="0" smtClean="0"/>
              <a:t>.-Disponer tiempo, espacio y materiales para hacer tareas.</a:t>
            </a:r>
          </a:p>
          <a:p>
            <a:pPr algn="just"/>
            <a:r>
              <a:rPr lang="es-CO" dirty="0" smtClean="0"/>
              <a:t>.-Usar la sección de las páginas regionales de los periódicos y preguntar: ¿Qué está pasando en nuestra ciudad?</a:t>
            </a:r>
          </a:p>
          <a:p>
            <a:pPr algn="just"/>
            <a:r>
              <a:rPr lang="es-CO" dirty="0" smtClean="0"/>
              <a:t>.-Que su hija, escriba o recite un discurso para persuadir, como: ¿Por qué debo tener una </a:t>
            </a:r>
            <a:r>
              <a:rPr lang="es-CO" dirty="0" err="1" smtClean="0"/>
              <a:t>mascotra</a:t>
            </a:r>
            <a:r>
              <a:rPr lang="es-CO" dirty="0" smtClean="0"/>
              <a:t>?, o ¿Por qué debe aumentarse mi dinero para mi recreo?</a:t>
            </a:r>
          </a:p>
          <a:p>
            <a:pPr algn="just"/>
            <a:r>
              <a:rPr lang="es-CO" dirty="0" smtClean="0"/>
              <a:t>.-Hacer comentarios sobre el programa durante los comerciales, o después que éstos terminen.</a:t>
            </a:r>
          </a:p>
          <a:p>
            <a:pPr algn="just"/>
            <a:r>
              <a:rPr lang="es-CO" dirty="0" smtClean="0"/>
              <a:t>.-Resumir la idea principal de la historia, después de ver una película o programa de TV.</a:t>
            </a:r>
            <a:endParaRPr lang="es-CO" dirty="0"/>
          </a:p>
        </p:txBody>
      </p:sp>
    </p:spTree>
    <p:extLst>
      <p:ext uri="{BB962C8B-B14F-4D97-AF65-F5344CB8AC3E}">
        <p14:creationId xmlns:p14="http://schemas.microsoft.com/office/powerpoint/2010/main" val="302574623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b="1" dirty="0" smtClean="0">
                <a:latin typeface="+mn-lt"/>
              </a:rPr>
              <a:t>SUGERENCIAS PARA LOS PADRES DE FAMILIAS (continuación</a:t>
            </a:r>
            <a:r>
              <a:rPr lang="es-CO" dirty="0" smtClean="0">
                <a:latin typeface="+mn-lt"/>
              </a:rPr>
              <a:t>)</a:t>
            </a:r>
            <a:endParaRPr lang="es-CO" dirty="0">
              <a:latin typeface="+mn-lt"/>
            </a:endParaRPr>
          </a:p>
        </p:txBody>
      </p:sp>
      <p:sp>
        <p:nvSpPr>
          <p:cNvPr id="3" name="2 Marcador de contenido"/>
          <p:cNvSpPr>
            <a:spLocks noGrp="1"/>
          </p:cNvSpPr>
          <p:nvPr>
            <p:ph idx="1"/>
          </p:nvPr>
        </p:nvSpPr>
        <p:spPr/>
        <p:txBody>
          <a:bodyPr>
            <a:normAutofit fontScale="77500" lnSpcReduction="20000"/>
          </a:bodyPr>
          <a:lstStyle/>
          <a:p>
            <a:pPr algn="just"/>
            <a:r>
              <a:rPr lang="es-CO" b="1" i="1" dirty="0" smtClean="0"/>
              <a:t>Para la escritura:</a:t>
            </a:r>
          </a:p>
          <a:p>
            <a:pPr algn="just"/>
            <a:r>
              <a:rPr lang="es-CO" dirty="0" smtClean="0"/>
              <a:t>.-</a:t>
            </a:r>
            <a:r>
              <a:rPr lang="es-CO" b="1" dirty="0" smtClean="0">
                <a:solidFill>
                  <a:srgbClr val="FF0000"/>
                </a:solidFill>
              </a:rPr>
              <a:t>Escribir</a:t>
            </a:r>
            <a:r>
              <a:rPr lang="es-CO" dirty="0" smtClean="0"/>
              <a:t> un poema, un cuento o una carta por diversión: escribir en un diario personal.</a:t>
            </a:r>
          </a:p>
          <a:p>
            <a:pPr algn="just"/>
            <a:r>
              <a:rPr lang="es-CO" dirty="0" smtClean="0"/>
              <a:t>.-</a:t>
            </a:r>
            <a:r>
              <a:rPr lang="es-CO" b="1" dirty="0" smtClean="0">
                <a:solidFill>
                  <a:srgbClr val="FF0000"/>
                </a:solidFill>
              </a:rPr>
              <a:t>Escribir</a:t>
            </a:r>
            <a:r>
              <a:rPr lang="es-CO" dirty="0" smtClean="0"/>
              <a:t> un resumen de acontecimientos escritos en los periódicos nacionales y locales.</a:t>
            </a:r>
          </a:p>
          <a:p>
            <a:pPr algn="just"/>
            <a:r>
              <a:rPr lang="es-CO" dirty="0" smtClean="0"/>
              <a:t>.-</a:t>
            </a:r>
            <a:r>
              <a:rPr lang="es-CO" b="1" dirty="0" smtClean="0">
                <a:solidFill>
                  <a:srgbClr val="FF0000"/>
                </a:solidFill>
              </a:rPr>
              <a:t>Crear o resumir </a:t>
            </a:r>
            <a:r>
              <a:rPr lang="es-CO" dirty="0" smtClean="0"/>
              <a:t>una historieta.</a:t>
            </a:r>
          </a:p>
          <a:p>
            <a:pPr algn="just"/>
            <a:r>
              <a:rPr lang="es-CO" dirty="0" smtClean="0"/>
              <a:t>-</a:t>
            </a:r>
            <a:r>
              <a:rPr lang="es-CO" b="1" dirty="0" smtClean="0">
                <a:solidFill>
                  <a:srgbClr val="FF0000"/>
                </a:solidFill>
              </a:rPr>
              <a:t>Escribir </a:t>
            </a:r>
            <a:r>
              <a:rPr lang="es-CO" dirty="0" smtClean="0"/>
              <a:t>una carta de consejos a un niño (a) que está entrando al grado escolar de su hija, o a su escuela.</a:t>
            </a:r>
          </a:p>
          <a:p>
            <a:pPr algn="just"/>
            <a:r>
              <a:rPr lang="es-CO" dirty="0" smtClean="0"/>
              <a:t>.-</a:t>
            </a:r>
            <a:r>
              <a:rPr lang="es-CO" b="1" dirty="0" smtClean="0">
                <a:solidFill>
                  <a:srgbClr val="FF0000"/>
                </a:solidFill>
              </a:rPr>
              <a:t>Aprovechar</a:t>
            </a:r>
            <a:r>
              <a:rPr lang="es-CO" dirty="0" smtClean="0"/>
              <a:t> un acontecimiento  (visita familiar, comida especial, ocasión divertida) como motivo para escribir una narración sobre la secuencia de actividades.</a:t>
            </a:r>
          </a:p>
          <a:p>
            <a:endParaRPr lang="es-CO" dirty="0"/>
          </a:p>
        </p:txBody>
      </p:sp>
    </p:spTree>
    <p:extLst>
      <p:ext uri="{BB962C8B-B14F-4D97-AF65-F5344CB8AC3E}">
        <p14:creationId xmlns:p14="http://schemas.microsoft.com/office/powerpoint/2010/main" val="313525528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b="1" dirty="0" smtClean="0"/>
              <a:t>SUGERENCIAS PARA LOS PADRES DE FAMILIA (continuación)</a:t>
            </a:r>
            <a:endParaRPr lang="es-CO" sz="3200" b="1" dirty="0"/>
          </a:p>
        </p:txBody>
      </p:sp>
      <p:sp>
        <p:nvSpPr>
          <p:cNvPr id="3" name="2 Marcador de contenido"/>
          <p:cNvSpPr>
            <a:spLocks noGrp="1"/>
          </p:cNvSpPr>
          <p:nvPr>
            <p:ph idx="1"/>
          </p:nvPr>
        </p:nvSpPr>
        <p:spPr/>
        <p:txBody>
          <a:bodyPr>
            <a:normAutofit fontScale="85000" lnSpcReduction="10000"/>
          </a:bodyPr>
          <a:lstStyle/>
          <a:p>
            <a:pPr algn="just"/>
            <a:r>
              <a:rPr lang="es-CO" b="1" i="1" dirty="0" smtClean="0"/>
              <a:t>Para observar y representar</a:t>
            </a:r>
            <a:r>
              <a:rPr lang="es-CO" dirty="0" smtClean="0"/>
              <a:t>:</a:t>
            </a:r>
          </a:p>
          <a:p>
            <a:pPr algn="just"/>
            <a:r>
              <a:rPr lang="es-CO" dirty="0" smtClean="0"/>
              <a:t>.-</a:t>
            </a:r>
            <a:r>
              <a:rPr lang="es-CO" b="1" dirty="0" smtClean="0">
                <a:solidFill>
                  <a:srgbClr val="FF0000"/>
                </a:solidFill>
              </a:rPr>
              <a:t>Crear</a:t>
            </a:r>
            <a:r>
              <a:rPr lang="es-CO" dirty="0" smtClean="0"/>
              <a:t> una presentación familiar con ilustraciones, computadora o vídeo.</a:t>
            </a:r>
          </a:p>
          <a:p>
            <a:pPr algn="just"/>
            <a:r>
              <a:rPr lang="es-CO" dirty="0" smtClean="0"/>
              <a:t>.-</a:t>
            </a:r>
            <a:r>
              <a:rPr lang="es-CO" b="1" dirty="0" smtClean="0">
                <a:solidFill>
                  <a:srgbClr val="FF0000"/>
                </a:solidFill>
              </a:rPr>
              <a:t>Iniciar</a:t>
            </a:r>
            <a:r>
              <a:rPr lang="es-CO" dirty="0" smtClean="0"/>
              <a:t> una colección de información, fotos, como pasatiempo personal.</a:t>
            </a:r>
          </a:p>
          <a:p>
            <a:pPr algn="just"/>
            <a:r>
              <a:rPr lang="es-CO" dirty="0" smtClean="0"/>
              <a:t>.-</a:t>
            </a:r>
            <a:r>
              <a:rPr lang="es-CO" b="1" dirty="0" smtClean="0">
                <a:solidFill>
                  <a:srgbClr val="FF0000"/>
                </a:solidFill>
              </a:rPr>
              <a:t>Observar</a:t>
            </a:r>
            <a:r>
              <a:rPr lang="es-CO" dirty="0" smtClean="0"/>
              <a:t> los comerciales y comentan su propósito y los sentimientos que le causan.</a:t>
            </a:r>
          </a:p>
          <a:p>
            <a:pPr algn="just"/>
            <a:r>
              <a:rPr lang="es-CO" dirty="0" smtClean="0"/>
              <a:t>.-</a:t>
            </a:r>
            <a:r>
              <a:rPr lang="es-CO" b="1" dirty="0" smtClean="0">
                <a:solidFill>
                  <a:srgbClr val="FF0000"/>
                </a:solidFill>
              </a:rPr>
              <a:t>Clasificar</a:t>
            </a:r>
            <a:r>
              <a:rPr lang="es-CO" dirty="0" smtClean="0"/>
              <a:t> anuncios por las técnicas que usan.</a:t>
            </a:r>
          </a:p>
          <a:p>
            <a:pPr algn="just"/>
            <a:r>
              <a:rPr lang="es-CO" dirty="0" smtClean="0"/>
              <a:t>.-</a:t>
            </a:r>
            <a:r>
              <a:rPr lang="es-CO" b="1" dirty="0" smtClean="0">
                <a:solidFill>
                  <a:srgbClr val="FF0000"/>
                </a:solidFill>
              </a:rPr>
              <a:t>Hacer</a:t>
            </a:r>
            <a:r>
              <a:rPr lang="es-CO" dirty="0" smtClean="0"/>
              <a:t> una composición (collage) de ilustraciones de revista, sobre cierto tema.</a:t>
            </a:r>
            <a:endParaRPr lang="es-CO" dirty="0"/>
          </a:p>
        </p:txBody>
      </p:sp>
    </p:spTree>
    <p:extLst>
      <p:ext uri="{BB962C8B-B14F-4D97-AF65-F5344CB8AC3E}">
        <p14:creationId xmlns:p14="http://schemas.microsoft.com/office/powerpoint/2010/main" val="272465077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b="1" dirty="0" smtClean="0"/>
              <a:t>SUGERENCIAS PARA LOS PADRES DE FAMILIAS (continuación)</a:t>
            </a:r>
            <a:endParaRPr lang="es-CO" sz="3600" b="1" dirty="0"/>
          </a:p>
        </p:txBody>
      </p:sp>
      <p:sp>
        <p:nvSpPr>
          <p:cNvPr id="3" name="2 Marcador de contenido"/>
          <p:cNvSpPr>
            <a:spLocks noGrp="1"/>
          </p:cNvSpPr>
          <p:nvPr>
            <p:ph idx="1"/>
          </p:nvPr>
        </p:nvSpPr>
        <p:spPr/>
        <p:txBody>
          <a:bodyPr>
            <a:normAutofit fontScale="62500" lnSpcReduction="20000"/>
          </a:bodyPr>
          <a:lstStyle/>
          <a:p>
            <a:pPr algn="just"/>
            <a:r>
              <a:rPr lang="es-CO" b="1" i="1" dirty="0" smtClean="0"/>
              <a:t>Preguntas para hacerle a su hija:</a:t>
            </a:r>
          </a:p>
          <a:p>
            <a:pPr algn="just"/>
            <a:r>
              <a:rPr lang="es-CO" dirty="0" smtClean="0"/>
              <a:t>.-¿Qué palabras e ideas escogiste para tratar de convencernos?</a:t>
            </a:r>
          </a:p>
          <a:p>
            <a:pPr algn="just"/>
            <a:r>
              <a:rPr lang="es-CO" dirty="0" smtClean="0"/>
              <a:t>.-Mientras escuchan una historia grabada, preguntar: ¿Qué crees que va a pasar después?</a:t>
            </a:r>
          </a:p>
          <a:p>
            <a:pPr algn="just"/>
            <a:r>
              <a:rPr lang="es-CO" dirty="0" smtClean="0"/>
              <a:t>.-Después de ver una película, preguntar: ¿De qué trata principalmente la historia?</a:t>
            </a:r>
          </a:p>
          <a:p>
            <a:pPr algn="just"/>
            <a:r>
              <a:rPr lang="es-CO" dirty="0" smtClean="0"/>
              <a:t>.-Antes, después y durante la lectura, pregúntele: ¿Qué estás leyendo? ¿Por qué crees que el autor escribió esto? ¿Qué crees que va a suceder? ¿Te sorprendió el final? ¿Cómo podrías terminarlo tú de otra manera?</a:t>
            </a:r>
          </a:p>
          <a:p>
            <a:pPr algn="just"/>
            <a:r>
              <a:rPr lang="es-CO" dirty="0" smtClean="0"/>
              <a:t>Cuando su hija esté escribiendo para persuadir, hágale estas preguntas: ¿Por qué es importante? ¿Cómo afecta esto a los demás?</a:t>
            </a:r>
          </a:p>
          <a:p>
            <a:pPr algn="just"/>
            <a:r>
              <a:rPr lang="es-CO" dirty="0" smtClean="0"/>
              <a:t>.-Mientras su hija selecciona objetos para una colección, pregúntele: ¿ Por qué los seleccionaste de esta manera? ¿Cómo vas a exhibirlos? ¿Por qué crees que describen y muestran el producto del modo como lo hacen en el comercial o en el anuncio?</a:t>
            </a:r>
            <a:endParaRPr lang="es-CO" dirty="0"/>
          </a:p>
        </p:txBody>
      </p:sp>
    </p:spTree>
    <p:extLst>
      <p:ext uri="{BB962C8B-B14F-4D97-AF65-F5344CB8AC3E}">
        <p14:creationId xmlns:p14="http://schemas.microsoft.com/office/powerpoint/2010/main" val="40940683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GRADO QUINTO (5°)</a:t>
            </a:r>
            <a:endParaRPr lang="es-CO" b="1" dirty="0"/>
          </a:p>
        </p:txBody>
      </p:sp>
      <p:sp>
        <p:nvSpPr>
          <p:cNvPr id="3" name="2 Marcador de contenido"/>
          <p:cNvSpPr>
            <a:spLocks noGrp="1"/>
          </p:cNvSpPr>
          <p:nvPr>
            <p:ph idx="1"/>
          </p:nvPr>
        </p:nvSpPr>
        <p:spPr/>
        <p:txBody>
          <a:bodyPr>
            <a:normAutofit fontScale="85000" lnSpcReduction="20000"/>
          </a:bodyPr>
          <a:lstStyle/>
          <a:p>
            <a:pPr algn="just"/>
            <a:r>
              <a:rPr lang="es-CO" dirty="0" smtClean="0"/>
              <a:t>En 5°, la estudiante </a:t>
            </a:r>
            <a:r>
              <a:rPr lang="es-CO" b="1" dirty="0" smtClean="0">
                <a:solidFill>
                  <a:srgbClr val="FF0000"/>
                </a:solidFill>
              </a:rPr>
              <a:t>lee y entiende </a:t>
            </a:r>
            <a:r>
              <a:rPr lang="es-CO" dirty="0" smtClean="0"/>
              <a:t>el material apropiado para su grado escolar. Describe y conecta las ideas con argumentos y perspectivas esenciales del texto al aprovechar sus conocimientos sobre la estructura, la organización y el propósito del texto. </a:t>
            </a:r>
            <a:r>
              <a:rPr lang="es-CO" b="1" dirty="0" smtClean="0">
                <a:solidFill>
                  <a:srgbClr val="FF0000"/>
                </a:solidFill>
              </a:rPr>
              <a:t>Utiliza</a:t>
            </a:r>
            <a:r>
              <a:rPr lang="es-CO" dirty="0" smtClean="0"/>
              <a:t> sus conocimientos sobre los orígenes de las palabras y sobre las relaciones entre palabras, así como también indicios de índole histórico y literario para determinar el significado de vocabulario especializado y para comprender el significado preciso de palabras que son apropiadas para su grado.</a:t>
            </a:r>
            <a:endParaRPr lang="es-CO" dirty="0"/>
          </a:p>
        </p:txBody>
      </p:sp>
    </p:spTree>
    <p:extLst>
      <p:ext uri="{BB962C8B-B14F-4D97-AF65-F5344CB8AC3E}">
        <p14:creationId xmlns:p14="http://schemas.microsoft.com/office/powerpoint/2010/main" val="131957134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a:bodyPr>
          <a:lstStyle/>
          <a:p>
            <a:r>
              <a:rPr lang="es-CO" sz="3200" dirty="0" smtClean="0"/>
              <a:t>PRESENTACIÓN</a:t>
            </a:r>
            <a:endParaRPr lang="es-CO" sz="3200" dirty="0"/>
          </a:p>
        </p:txBody>
      </p:sp>
      <p:sp>
        <p:nvSpPr>
          <p:cNvPr id="3" name="2 Marcador de contenido"/>
          <p:cNvSpPr>
            <a:spLocks noGrp="1"/>
          </p:cNvSpPr>
          <p:nvPr>
            <p:ph idx="1"/>
          </p:nvPr>
        </p:nvSpPr>
        <p:spPr>
          <a:xfrm>
            <a:off x="467544" y="1268760"/>
            <a:ext cx="8229600" cy="4525963"/>
          </a:xfrm>
        </p:spPr>
        <p:txBody>
          <a:bodyPr>
            <a:normAutofit fontScale="77500" lnSpcReduction="20000"/>
          </a:bodyPr>
          <a:lstStyle/>
          <a:p>
            <a:pPr marL="73660" algn="just">
              <a:lnSpc>
                <a:spcPct val="115000"/>
              </a:lnSpc>
              <a:spcAft>
                <a:spcPts val="0"/>
              </a:spcAft>
            </a:pPr>
            <a:r>
              <a:rPr lang="es-CO" dirty="0" smtClean="0">
                <a:effectLst/>
                <a:latin typeface="Times New Roman"/>
                <a:ea typeface="Times New Roman"/>
                <a:cs typeface="Times New Roman"/>
              </a:rPr>
              <a:t>El</a:t>
            </a:r>
            <a:r>
              <a:rPr lang="es-CO" spc="35" dirty="0" smtClean="0">
                <a:effectLst/>
                <a:latin typeface="Times New Roman"/>
                <a:ea typeface="Times New Roman"/>
                <a:cs typeface="Times New Roman"/>
              </a:rPr>
              <a:t> </a:t>
            </a:r>
            <a:r>
              <a:rPr lang="es-CO" dirty="0" smtClean="0">
                <a:effectLst/>
                <a:latin typeface="Times New Roman"/>
                <a:ea typeface="Times New Roman"/>
                <a:cs typeface="Times New Roman"/>
              </a:rPr>
              <a:t>Proyecto “</a:t>
            </a:r>
            <a:r>
              <a:rPr lang="es-CO" b="1" i="1" dirty="0" smtClean="0">
                <a:effectLst/>
                <a:latin typeface="Times New Roman"/>
                <a:ea typeface="Times New Roman"/>
                <a:cs typeface="Times New Roman"/>
              </a:rPr>
              <a:t>Caracterización de las estudiantes y Apoyo de los padres de familia en Lectura y escritura</a:t>
            </a:r>
            <a:r>
              <a:rPr lang="es-CO" dirty="0" smtClean="0">
                <a:effectLst/>
                <a:latin typeface="Times New Roman"/>
                <a:ea typeface="Times New Roman"/>
                <a:cs typeface="Times New Roman"/>
              </a:rPr>
              <a:t>”</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surge</a:t>
            </a:r>
            <a:r>
              <a:rPr lang="es-CO" spc="-10" dirty="0" smtClean="0">
                <a:effectLst/>
                <a:latin typeface="Times New Roman"/>
                <a:ea typeface="Times New Roman"/>
                <a:cs typeface="Times New Roman"/>
              </a:rPr>
              <a:t> </a:t>
            </a:r>
            <a:r>
              <a:rPr lang="es-CO" dirty="0" smtClean="0">
                <a:effectLst/>
                <a:latin typeface="Times New Roman"/>
                <a:ea typeface="Times New Roman"/>
                <a:cs typeface="Times New Roman"/>
              </a:rPr>
              <a:t>a</a:t>
            </a:r>
            <a:r>
              <a:rPr lang="es-CO" spc="170" dirty="0" smtClean="0">
                <a:effectLst/>
                <a:latin typeface="Times New Roman"/>
                <a:ea typeface="Times New Roman"/>
                <a:cs typeface="Times New Roman"/>
              </a:rPr>
              <a:t> </a:t>
            </a:r>
            <a:r>
              <a:rPr lang="es-CO" dirty="0" smtClean="0">
                <a:effectLst/>
                <a:latin typeface="Times New Roman"/>
                <a:ea typeface="Times New Roman"/>
                <a:cs typeface="Times New Roman"/>
              </a:rPr>
              <a:t>partir</a:t>
            </a:r>
            <a:r>
              <a:rPr lang="es-CO" spc="165" dirty="0" smtClean="0">
                <a:effectLst/>
                <a:latin typeface="Times New Roman"/>
                <a:ea typeface="Times New Roman"/>
                <a:cs typeface="Times New Roman"/>
              </a:rPr>
              <a:t> </a:t>
            </a:r>
            <a:r>
              <a:rPr lang="es-CO" dirty="0" smtClean="0">
                <a:effectLst/>
                <a:latin typeface="Times New Roman"/>
                <a:ea typeface="Times New Roman"/>
                <a:cs typeface="Times New Roman"/>
              </a:rPr>
              <a:t>de</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la</a:t>
            </a:r>
            <a:r>
              <a:rPr lang="es-CO" spc="105" dirty="0" smtClean="0">
                <a:effectLst/>
                <a:latin typeface="Times New Roman"/>
                <a:ea typeface="Times New Roman"/>
                <a:cs typeface="Times New Roman"/>
              </a:rPr>
              <a:t> </a:t>
            </a:r>
            <a:r>
              <a:rPr lang="es-CO" dirty="0" smtClean="0">
                <a:effectLst/>
                <a:latin typeface="Times New Roman"/>
                <a:ea typeface="Times New Roman"/>
                <a:cs typeface="Times New Roman"/>
              </a:rPr>
              <a:t>necesidad</a:t>
            </a:r>
            <a:r>
              <a:rPr lang="es-CO" spc="-10" dirty="0" smtClean="0">
                <a:effectLst/>
                <a:latin typeface="Times New Roman"/>
                <a:ea typeface="Times New Roman"/>
                <a:cs typeface="Times New Roman"/>
              </a:rPr>
              <a:t> </a:t>
            </a:r>
            <a:r>
              <a:rPr lang="es-CO" dirty="0" smtClean="0">
                <a:effectLst/>
                <a:latin typeface="Times New Roman"/>
                <a:ea typeface="Times New Roman"/>
                <a:cs typeface="Times New Roman"/>
              </a:rPr>
              <a:t>de</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abordar</a:t>
            </a:r>
            <a:r>
              <a:rPr lang="es-CO" spc="80" dirty="0" smtClean="0">
                <a:effectLst/>
                <a:latin typeface="Times New Roman"/>
                <a:ea typeface="Times New Roman"/>
                <a:cs typeface="Times New Roman"/>
              </a:rPr>
              <a:t> </a:t>
            </a:r>
            <a:r>
              <a:rPr lang="es-CO" dirty="0" smtClean="0">
                <a:effectLst/>
                <a:latin typeface="Times New Roman"/>
                <a:ea typeface="Times New Roman"/>
                <a:cs typeface="Times New Roman"/>
              </a:rPr>
              <a:t>la</a:t>
            </a:r>
            <a:r>
              <a:rPr lang="es-CO" sz="2800" dirty="0">
                <a:latin typeface="Calibri"/>
                <a:ea typeface="Times New Roman"/>
                <a:cs typeface="Times New Roman"/>
              </a:rPr>
              <a:t> </a:t>
            </a:r>
            <a:r>
              <a:rPr lang="es-CO" dirty="0" smtClean="0">
                <a:effectLst/>
                <a:latin typeface="Times New Roman"/>
                <a:ea typeface="Times New Roman"/>
                <a:cs typeface="Times New Roman"/>
              </a:rPr>
              <a:t>problemática</a:t>
            </a:r>
            <a:r>
              <a:rPr lang="es-CO" spc="10" dirty="0" smtClean="0">
                <a:effectLst/>
                <a:latin typeface="Times New Roman"/>
                <a:ea typeface="Times New Roman"/>
                <a:cs typeface="Times New Roman"/>
              </a:rPr>
              <a:t> </a:t>
            </a:r>
            <a:r>
              <a:rPr lang="es-CO" dirty="0" smtClean="0">
                <a:effectLst/>
                <a:latin typeface="Times New Roman"/>
                <a:ea typeface="Times New Roman"/>
                <a:cs typeface="Times New Roman"/>
              </a:rPr>
              <a:t>de</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la</a:t>
            </a:r>
            <a:r>
              <a:rPr lang="es-CO" spc="105" dirty="0" smtClean="0">
                <a:effectLst/>
                <a:latin typeface="Times New Roman"/>
                <a:ea typeface="Times New Roman"/>
                <a:cs typeface="Times New Roman"/>
              </a:rPr>
              <a:t> </a:t>
            </a:r>
            <a:r>
              <a:rPr lang="es-CO" dirty="0" smtClean="0">
                <a:effectLst/>
                <a:latin typeface="Times New Roman"/>
                <a:ea typeface="Times New Roman"/>
                <a:cs typeface="Times New Roman"/>
              </a:rPr>
              <a:t>lectura </a:t>
            </a:r>
            <a:r>
              <a:rPr lang="es-CO" spc="60" dirty="0" smtClean="0">
                <a:effectLst/>
                <a:latin typeface="Times New Roman"/>
                <a:ea typeface="Times New Roman"/>
                <a:cs typeface="Times New Roman"/>
              </a:rPr>
              <a:t> </a:t>
            </a:r>
            <a:r>
              <a:rPr lang="es-CO" dirty="0" smtClean="0">
                <a:effectLst/>
                <a:latin typeface="Times New Roman"/>
                <a:ea typeface="Times New Roman"/>
                <a:cs typeface="Times New Roman"/>
              </a:rPr>
              <a:t>en</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los</a:t>
            </a:r>
            <a:r>
              <a:rPr lang="es-CO" spc="295" dirty="0" smtClean="0">
                <a:effectLst/>
                <a:latin typeface="Times New Roman"/>
                <a:ea typeface="Times New Roman"/>
                <a:cs typeface="Times New Roman"/>
              </a:rPr>
              <a:t> </a:t>
            </a:r>
            <a:r>
              <a:rPr lang="es-CO" dirty="0" smtClean="0">
                <a:effectLst/>
                <a:latin typeface="Times New Roman"/>
                <a:ea typeface="Times New Roman"/>
                <a:cs typeface="Times New Roman"/>
              </a:rPr>
              <a:t>niveles de prescolar, Básica (primaria y secundaria) y Media </a:t>
            </a:r>
            <a:r>
              <a:rPr lang="es-CO" spc="75" dirty="0" smtClean="0">
                <a:effectLst/>
                <a:latin typeface="Times New Roman"/>
                <a:ea typeface="Times New Roman"/>
                <a:cs typeface="Times New Roman"/>
              </a:rPr>
              <a:t> </a:t>
            </a:r>
            <a:r>
              <a:rPr lang="es-CO" dirty="0" smtClean="0">
                <a:effectLst/>
                <a:latin typeface="Times New Roman"/>
                <a:ea typeface="Times New Roman"/>
                <a:cs typeface="Times New Roman"/>
              </a:rPr>
              <a:t>de</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la</a:t>
            </a:r>
            <a:r>
              <a:rPr lang="es-CO" spc="105" dirty="0" smtClean="0">
                <a:effectLst/>
                <a:latin typeface="Times New Roman"/>
                <a:ea typeface="Times New Roman"/>
                <a:cs typeface="Times New Roman"/>
              </a:rPr>
              <a:t> institución educativa Santa Teresita</a:t>
            </a:r>
            <a:r>
              <a:rPr lang="es-CO" spc="-15" dirty="0" smtClean="0">
                <a:effectLst/>
                <a:latin typeface="Times New Roman"/>
                <a:ea typeface="Times New Roman"/>
                <a:cs typeface="Times New Roman"/>
              </a:rPr>
              <a:t> </a:t>
            </a:r>
            <a:r>
              <a:rPr lang="es-CO" dirty="0" smtClean="0">
                <a:effectLst/>
                <a:latin typeface="Times New Roman"/>
                <a:ea typeface="Times New Roman"/>
                <a:cs typeface="Times New Roman"/>
              </a:rPr>
              <a:t>de</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manera</a:t>
            </a:r>
            <a:r>
              <a:rPr lang="es-CO" spc="105" dirty="0" smtClean="0">
                <a:effectLst/>
                <a:latin typeface="Times New Roman"/>
                <a:ea typeface="Times New Roman"/>
                <a:cs typeface="Times New Roman"/>
              </a:rPr>
              <a:t> </a:t>
            </a:r>
            <a:r>
              <a:rPr lang="es-CO" dirty="0" smtClean="0">
                <a:effectLst/>
                <a:latin typeface="Times New Roman"/>
                <a:ea typeface="Times New Roman"/>
                <a:cs typeface="Times New Roman"/>
              </a:rPr>
              <a:t>conjunta</a:t>
            </a:r>
            <a:r>
              <a:rPr lang="es-CO" spc="-125" dirty="0" smtClean="0">
                <a:effectLst/>
                <a:latin typeface="Times New Roman"/>
                <a:ea typeface="Times New Roman"/>
                <a:cs typeface="Times New Roman"/>
              </a:rPr>
              <a:t> </a:t>
            </a:r>
            <a:r>
              <a:rPr lang="es-CO" dirty="0" smtClean="0">
                <a:effectLst/>
                <a:latin typeface="Times New Roman"/>
                <a:ea typeface="Times New Roman"/>
                <a:cs typeface="Times New Roman"/>
              </a:rPr>
              <a:t>y</a:t>
            </a:r>
            <a:r>
              <a:rPr lang="es-CO" spc="35" dirty="0" smtClean="0">
                <a:effectLst/>
                <a:latin typeface="Times New Roman"/>
                <a:ea typeface="Times New Roman"/>
                <a:cs typeface="Times New Roman"/>
              </a:rPr>
              <a:t> </a:t>
            </a:r>
            <a:r>
              <a:rPr lang="es-CO" dirty="0" smtClean="0">
                <a:effectLst/>
                <a:latin typeface="Times New Roman"/>
                <a:ea typeface="Times New Roman"/>
                <a:cs typeface="Times New Roman"/>
              </a:rPr>
              <a:t>encaminada hacia </a:t>
            </a:r>
            <a:r>
              <a:rPr lang="es-CO" spc="65" dirty="0" smtClean="0">
                <a:effectLst/>
                <a:latin typeface="Times New Roman"/>
                <a:ea typeface="Times New Roman"/>
                <a:cs typeface="Times New Roman"/>
              </a:rPr>
              <a:t> </a:t>
            </a:r>
            <a:r>
              <a:rPr lang="es-CO" dirty="0" smtClean="0">
                <a:effectLst/>
                <a:latin typeface="Times New Roman"/>
                <a:ea typeface="Times New Roman"/>
                <a:cs typeface="Times New Roman"/>
              </a:rPr>
              <a:t>los</a:t>
            </a:r>
            <a:r>
              <a:rPr lang="es-CO" spc="160" dirty="0" smtClean="0">
                <a:effectLst/>
                <a:latin typeface="Times New Roman"/>
                <a:ea typeface="Times New Roman"/>
                <a:cs typeface="Times New Roman"/>
              </a:rPr>
              <a:t> </a:t>
            </a:r>
            <a:r>
              <a:rPr lang="es-CO" dirty="0" smtClean="0">
                <a:effectLst/>
                <a:latin typeface="Times New Roman"/>
                <a:ea typeface="Times New Roman"/>
                <a:cs typeface="Times New Roman"/>
              </a:rPr>
              <a:t>mismos</a:t>
            </a:r>
            <a:r>
              <a:rPr lang="es-CO" spc="5" dirty="0" smtClean="0">
                <a:effectLst/>
                <a:latin typeface="Times New Roman"/>
                <a:ea typeface="Times New Roman"/>
                <a:cs typeface="Times New Roman"/>
              </a:rPr>
              <a:t> </a:t>
            </a:r>
            <a:r>
              <a:rPr lang="es-CO" dirty="0" smtClean="0">
                <a:effectLst/>
                <a:latin typeface="Times New Roman"/>
                <a:ea typeface="Times New Roman"/>
                <a:cs typeface="Times New Roman"/>
              </a:rPr>
              <a:t>objetivos. </a:t>
            </a:r>
            <a:r>
              <a:rPr lang="es-CO" spc="65" dirty="0" smtClean="0">
                <a:effectLst/>
                <a:latin typeface="Times New Roman"/>
                <a:ea typeface="Times New Roman"/>
                <a:cs typeface="Times New Roman"/>
              </a:rPr>
              <a:t> </a:t>
            </a:r>
            <a:r>
              <a:rPr lang="es-CO" dirty="0" smtClean="0">
                <a:effectLst/>
                <a:latin typeface="Times New Roman"/>
                <a:ea typeface="Times New Roman"/>
                <a:cs typeface="Times New Roman"/>
              </a:rPr>
              <a:t>Frente</a:t>
            </a:r>
            <a:r>
              <a:rPr lang="es-CO" spc="-5" dirty="0" smtClean="0">
                <a:effectLst/>
                <a:latin typeface="Times New Roman"/>
                <a:ea typeface="Times New Roman"/>
                <a:cs typeface="Times New Roman"/>
              </a:rPr>
              <a:t> </a:t>
            </a:r>
            <a:r>
              <a:rPr lang="es-CO" dirty="0" smtClean="0">
                <a:effectLst/>
                <a:latin typeface="Times New Roman"/>
                <a:ea typeface="Times New Roman"/>
                <a:cs typeface="Times New Roman"/>
              </a:rPr>
              <a:t>a</a:t>
            </a:r>
            <a:r>
              <a:rPr lang="es-CO" spc="170" dirty="0" smtClean="0">
                <a:effectLst/>
                <a:latin typeface="Times New Roman"/>
                <a:ea typeface="Times New Roman"/>
                <a:cs typeface="Times New Roman"/>
              </a:rPr>
              <a:t> </a:t>
            </a:r>
            <a:r>
              <a:rPr lang="es-CO" dirty="0" smtClean="0">
                <a:effectLst/>
                <a:latin typeface="Times New Roman"/>
                <a:ea typeface="Times New Roman"/>
                <a:cs typeface="Times New Roman"/>
              </a:rPr>
              <a:t>la</a:t>
            </a:r>
            <a:r>
              <a:rPr lang="es-CO" spc="105" dirty="0" smtClean="0">
                <a:effectLst/>
                <a:latin typeface="Times New Roman"/>
                <a:ea typeface="Times New Roman"/>
                <a:cs typeface="Times New Roman"/>
              </a:rPr>
              <a:t> </a:t>
            </a:r>
            <a:r>
              <a:rPr lang="es-CO" dirty="0" smtClean="0">
                <a:effectLst/>
                <a:latin typeface="Times New Roman"/>
                <a:ea typeface="Times New Roman"/>
                <a:cs typeface="Times New Roman"/>
              </a:rPr>
              <a:t>realidad</a:t>
            </a:r>
            <a:r>
              <a:rPr lang="es-CO" spc="5" dirty="0" smtClean="0">
                <a:effectLst/>
                <a:latin typeface="Times New Roman"/>
                <a:ea typeface="Times New Roman"/>
                <a:cs typeface="Times New Roman"/>
              </a:rPr>
              <a:t> </a:t>
            </a:r>
            <a:r>
              <a:rPr lang="es-CO" dirty="0" smtClean="0">
                <a:effectLst/>
                <a:latin typeface="Times New Roman"/>
                <a:ea typeface="Times New Roman"/>
                <a:cs typeface="Times New Roman"/>
              </a:rPr>
              <a:t>de</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las</a:t>
            </a:r>
            <a:r>
              <a:rPr lang="es-CO" spc="235" dirty="0" smtClean="0">
                <a:effectLst/>
                <a:latin typeface="Times New Roman"/>
                <a:ea typeface="Times New Roman"/>
                <a:cs typeface="Times New Roman"/>
              </a:rPr>
              <a:t> </a:t>
            </a:r>
            <a:r>
              <a:rPr lang="es-CO" dirty="0" smtClean="0">
                <a:effectLst/>
                <a:latin typeface="Times New Roman"/>
                <a:ea typeface="Times New Roman"/>
                <a:cs typeface="Times New Roman"/>
              </a:rPr>
              <a:t>dificultades</a:t>
            </a:r>
            <a:r>
              <a:rPr lang="es-CO" spc="-105" dirty="0" smtClean="0">
                <a:effectLst/>
                <a:latin typeface="Times New Roman"/>
                <a:ea typeface="Times New Roman"/>
                <a:cs typeface="Times New Roman"/>
              </a:rPr>
              <a:t> </a:t>
            </a:r>
            <a:r>
              <a:rPr lang="es-CO" dirty="0" smtClean="0">
                <a:effectLst/>
                <a:latin typeface="Times New Roman"/>
                <a:ea typeface="Times New Roman"/>
                <a:cs typeface="Times New Roman"/>
              </a:rPr>
              <a:t>generalizadas </a:t>
            </a:r>
            <a:r>
              <a:rPr lang="es-CO" spc="5" dirty="0" smtClean="0">
                <a:effectLst/>
                <a:latin typeface="Times New Roman"/>
                <a:ea typeface="Times New Roman"/>
                <a:cs typeface="Times New Roman"/>
              </a:rPr>
              <a:t> </a:t>
            </a:r>
            <a:r>
              <a:rPr lang="es-CO" dirty="0" smtClean="0">
                <a:effectLst/>
                <a:latin typeface="Times New Roman"/>
                <a:ea typeface="Times New Roman"/>
                <a:cs typeface="Times New Roman"/>
              </a:rPr>
              <a:t>tanto</a:t>
            </a:r>
            <a:r>
              <a:rPr lang="es-CO" spc="300" dirty="0" smtClean="0">
                <a:effectLst/>
                <a:latin typeface="Times New Roman"/>
                <a:ea typeface="Times New Roman"/>
                <a:cs typeface="Times New Roman"/>
              </a:rPr>
              <a:t> </a:t>
            </a:r>
            <a:r>
              <a:rPr lang="es-CO" dirty="0" smtClean="0">
                <a:effectLst/>
                <a:latin typeface="Times New Roman"/>
                <a:ea typeface="Times New Roman"/>
                <a:cs typeface="Times New Roman"/>
              </a:rPr>
              <a:t>en</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la comprensión</a:t>
            </a:r>
            <a:r>
              <a:rPr lang="es-CO" spc="5" dirty="0" smtClean="0">
                <a:effectLst/>
                <a:latin typeface="Times New Roman"/>
                <a:ea typeface="Times New Roman"/>
                <a:cs typeface="Times New Roman"/>
              </a:rPr>
              <a:t> </a:t>
            </a:r>
            <a:r>
              <a:rPr lang="es-CO" dirty="0" smtClean="0">
                <a:effectLst/>
                <a:latin typeface="Times New Roman"/>
                <a:ea typeface="Times New Roman"/>
                <a:cs typeface="Times New Roman"/>
              </a:rPr>
              <a:t>como  en</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la </a:t>
            </a:r>
            <a:r>
              <a:rPr lang="es-CO" spc="135" dirty="0" smtClean="0">
                <a:effectLst/>
                <a:latin typeface="Times New Roman"/>
                <a:ea typeface="Times New Roman"/>
                <a:cs typeface="Times New Roman"/>
              </a:rPr>
              <a:t> </a:t>
            </a:r>
            <a:r>
              <a:rPr lang="es-CO" dirty="0" smtClean="0">
                <a:effectLst/>
                <a:latin typeface="Times New Roman"/>
                <a:ea typeface="Times New Roman"/>
                <a:cs typeface="Times New Roman"/>
              </a:rPr>
              <a:t>producción</a:t>
            </a:r>
            <a:r>
              <a:rPr lang="es-CO" spc="10" dirty="0" smtClean="0">
                <a:effectLst/>
                <a:latin typeface="Times New Roman"/>
                <a:ea typeface="Times New Roman"/>
                <a:cs typeface="Times New Roman"/>
              </a:rPr>
              <a:t> </a:t>
            </a:r>
            <a:r>
              <a:rPr lang="es-CO" dirty="0" smtClean="0">
                <a:effectLst/>
                <a:latin typeface="Times New Roman"/>
                <a:ea typeface="Times New Roman"/>
                <a:cs typeface="Times New Roman"/>
              </a:rPr>
              <a:t>de</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textos, </a:t>
            </a:r>
            <a:r>
              <a:rPr lang="es-CO" spc="85" dirty="0" smtClean="0">
                <a:effectLst/>
                <a:latin typeface="Times New Roman"/>
                <a:ea typeface="Times New Roman"/>
                <a:cs typeface="Times New Roman"/>
              </a:rPr>
              <a:t> </a:t>
            </a:r>
            <a:r>
              <a:rPr lang="es-CO" dirty="0" smtClean="0">
                <a:effectLst/>
                <a:latin typeface="Times New Roman"/>
                <a:ea typeface="Times New Roman"/>
                <a:cs typeface="Times New Roman"/>
              </a:rPr>
              <a:t>se</a:t>
            </a:r>
            <a:r>
              <a:rPr lang="es-CO" spc="115" dirty="0" smtClean="0">
                <a:effectLst/>
                <a:latin typeface="Times New Roman"/>
                <a:ea typeface="Times New Roman"/>
                <a:cs typeface="Times New Roman"/>
              </a:rPr>
              <a:t> </a:t>
            </a:r>
            <a:r>
              <a:rPr lang="es-CO" dirty="0" smtClean="0">
                <a:effectLst/>
                <a:latin typeface="Times New Roman"/>
                <a:ea typeface="Times New Roman"/>
                <a:cs typeface="Times New Roman"/>
              </a:rPr>
              <a:t>hace</a:t>
            </a:r>
            <a:r>
              <a:rPr lang="es-CO" spc="80" dirty="0" smtClean="0">
                <a:effectLst/>
                <a:latin typeface="Times New Roman"/>
                <a:ea typeface="Times New Roman"/>
                <a:cs typeface="Times New Roman"/>
              </a:rPr>
              <a:t> </a:t>
            </a:r>
            <a:r>
              <a:rPr lang="es-CO" dirty="0" smtClean="0">
                <a:effectLst/>
                <a:latin typeface="Times New Roman"/>
                <a:ea typeface="Times New Roman"/>
                <a:cs typeface="Times New Roman"/>
              </a:rPr>
              <a:t>evidente</a:t>
            </a:r>
            <a:r>
              <a:rPr lang="es-CO" spc="-130" dirty="0" smtClean="0">
                <a:effectLst/>
                <a:latin typeface="Times New Roman"/>
                <a:ea typeface="Times New Roman"/>
                <a:cs typeface="Times New Roman"/>
              </a:rPr>
              <a:t> </a:t>
            </a:r>
            <a:r>
              <a:rPr lang="es-CO" dirty="0" smtClean="0">
                <a:effectLst/>
                <a:latin typeface="Times New Roman"/>
                <a:ea typeface="Times New Roman"/>
                <a:cs typeface="Times New Roman"/>
              </a:rPr>
              <a:t>la</a:t>
            </a:r>
            <a:r>
              <a:rPr lang="es-CO" spc="105" dirty="0" smtClean="0">
                <a:effectLst/>
                <a:latin typeface="Times New Roman"/>
                <a:ea typeface="Times New Roman"/>
                <a:cs typeface="Times New Roman"/>
              </a:rPr>
              <a:t> </a:t>
            </a:r>
            <a:r>
              <a:rPr lang="es-CO" dirty="0" smtClean="0">
                <a:effectLst/>
                <a:latin typeface="Times New Roman"/>
                <a:ea typeface="Times New Roman"/>
                <a:cs typeface="Times New Roman"/>
              </a:rPr>
              <a:t>importancia</a:t>
            </a:r>
            <a:r>
              <a:rPr lang="es-CO" spc="10" dirty="0" smtClean="0">
                <a:effectLst/>
                <a:latin typeface="Times New Roman"/>
                <a:ea typeface="Times New Roman"/>
                <a:cs typeface="Times New Roman"/>
              </a:rPr>
              <a:t> </a:t>
            </a:r>
            <a:r>
              <a:rPr lang="es-CO" dirty="0" smtClean="0">
                <a:effectLst/>
                <a:latin typeface="Times New Roman"/>
                <a:ea typeface="Times New Roman"/>
                <a:cs typeface="Times New Roman"/>
              </a:rPr>
              <a:t>de</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articular caminos que</a:t>
            </a:r>
            <a:r>
              <a:rPr lang="es-CO" spc="295" dirty="0" smtClean="0">
                <a:effectLst/>
                <a:latin typeface="Times New Roman"/>
                <a:ea typeface="Times New Roman"/>
                <a:cs typeface="Times New Roman"/>
              </a:rPr>
              <a:t> </a:t>
            </a:r>
            <a:r>
              <a:rPr lang="es-CO" dirty="0" smtClean="0">
                <a:effectLst/>
                <a:latin typeface="Times New Roman"/>
                <a:ea typeface="Times New Roman"/>
                <a:cs typeface="Times New Roman"/>
              </a:rPr>
              <a:t>aseguren</a:t>
            </a:r>
            <a:r>
              <a:rPr lang="es-CO" spc="-15" dirty="0" smtClean="0">
                <a:effectLst/>
                <a:latin typeface="Times New Roman"/>
                <a:ea typeface="Times New Roman"/>
                <a:cs typeface="Times New Roman"/>
              </a:rPr>
              <a:t> </a:t>
            </a:r>
            <a:r>
              <a:rPr lang="es-CO" dirty="0" smtClean="0">
                <a:effectLst/>
                <a:latin typeface="Times New Roman"/>
                <a:ea typeface="Times New Roman"/>
                <a:cs typeface="Times New Roman"/>
              </a:rPr>
              <a:t>el</a:t>
            </a:r>
            <a:r>
              <a:rPr lang="es-CO" spc="105" dirty="0" smtClean="0">
                <a:effectLst/>
                <a:latin typeface="Times New Roman"/>
                <a:ea typeface="Times New Roman"/>
                <a:cs typeface="Times New Roman"/>
              </a:rPr>
              <a:t> </a:t>
            </a:r>
            <a:r>
              <a:rPr lang="es-CO" dirty="0" smtClean="0">
                <a:effectLst/>
                <a:latin typeface="Times New Roman"/>
                <a:ea typeface="Times New Roman"/>
                <a:cs typeface="Times New Roman"/>
              </a:rPr>
              <a:t>desarrollo</a:t>
            </a:r>
            <a:r>
              <a:rPr lang="es-CO" spc="10" dirty="0" smtClean="0">
                <a:effectLst/>
                <a:latin typeface="Times New Roman"/>
                <a:ea typeface="Times New Roman"/>
                <a:cs typeface="Times New Roman"/>
              </a:rPr>
              <a:t> </a:t>
            </a:r>
            <a:r>
              <a:rPr lang="es-CO" dirty="0" smtClean="0">
                <a:effectLst/>
                <a:latin typeface="Times New Roman"/>
                <a:ea typeface="Times New Roman"/>
                <a:cs typeface="Times New Roman"/>
              </a:rPr>
              <a:t>de</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hábitos de</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lectura </a:t>
            </a:r>
            <a:r>
              <a:rPr lang="es-CO" spc="60" dirty="0" smtClean="0">
                <a:effectLst/>
                <a:latin typeface="Times New Roman"/>
                <a:ea typeface="Times New Roman"/>
                <a:cs typeface="Times New Roman"/>
              </a:rPr>
              <a:t> </a:t>
            </a:r>
            <a:r>
              <a:rPr lang="es-CO" dirty="0" smtClean="0">
                <a:effectLst/>
                <a:latin typeface="Times New Roman"/>
                <a:ea typeface="Times New Roman"/>
                <a:cs typeface="Times New Roman"/>
              </a:rPr>
              <a:t>y</a:t>
            </a:r>
            <a:r>
              <a:rPr lang="es-CO" spc="35" dirty="0" smtClean="0">
                <a:effectLst/>
                <a:latin typeface="Times New Roman"/>
                <a:ea typeface="Times New Roman"/>
                <a:cs typeface="Times New Roman"/>
              </a:rPr>
              <a:t> </a:t>
            </a:r>
            <a:r>
              <a:rPr lang="es-CO" dirty="0" smtClean="0">
                <a:effectLst/>
                <a:latin typeface="Times New Roman"/>
                <a:ea typeface="Times New Roman"/>
                <a:cs typeface="Times New Roman"/>
              </a:rPr>
              <a:t>acompañen</a:t>
            </a:r>
            <a:r>
              <a:rPr lang="es-CO" spc="-5" dirty="0" smtClean="0">
                <a:effectLst/>
                <a:latin typeface="Times New Roman"/>
                <a:ea typeface="Times New Roman"/>
                <a:cs typeface="Times New Roman"/>
              </a:rPr>
              <a:t> </a:t>
            </a:r>
            <a:r>
              <a:rPr lang="es-CO" dirty="0" smtClean="0">
                <a:effectLst/>
                <a:latin typeface="Times New Roman"/>
                <a:ea typeface="Times New Roman"/>
                <a:cs typeface="Times New Roman"/>
              </a:rPr>
              <a:t>la</a:t>
            </a:r>
            <a:r>
              <a:rPr lang="es-CO" spc="105" dirty="0" smtClean="0">
                <a:effectLst/>
                <a:latin typeface="Times New Roman"/>
                <a:ea typeface="Times New Roman"/>
                <a:cs typeface="Times New Roman"/>
              </a:rPr>
              <a:t> </a:t>
            </a:r>
            <a:r>
              <a:rPr lang="es-CO" dirty="0" smtClean="0">
                <a:effectLst/>
                <a:latin typeface="Times New Roman"/>
                <a:ea typeface="Times New Roman"/>
                <a:cs typeface="Times New Roman"/>
              </a:rPr>
              <a:t>formación </a:t>
            </a:r>
            <a:r>
              <a:rPr lang="es-CO" spc="30" dirty="0" smtClean="0">
                <a:effectLst/>
                <a:latin typeface="Times New Roman"/>
                <a:ea typeface="Times New Roman"/>
                <a:cs typeface="Times New Roman"/>
              </a:rPr>
              <a:t> </a:t>
            </a:r>
            <a:r>
              <a:rPr lang="es-CO" dirty="0" smtClean="0">
                <a:effectLst/>
                <a:latin typeface="Times New Roman"/>
                <a:ea typeface="Times New Roman"/>
                <a:cs typeface="Times New Roman"/>
              </a:rPr>
              <a:t>de</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las niñas</a:t>
            </a:r>
            <a:r>
              <a:rPr lang="es-CO" spc="295" dirty="0" smtClean="0">
                <a:effectLst/>
                <a:latin typeface="Times New Roman"/>
                <a:ea typeface="Times New Roman"/>
                <a:cs typeface="Times New Roman"/>
              </a:rPr>
              <a:t> </a:t>
            </a:r>
            <a:r>
              <a:rPr lang="es-CO" dirty="0" smtClean="0">
                <a:effectLst/>
                <a:latin typeface="Times New Roman"/>
                <a:ea typeface="Times New Roman"/>
                <a:cs typeface="Times New Roman"/>
              </a:rPr>
              <a:t>y</a:t>
            </a:r>
            <a:r>
              <a:rPr lang="es-CO" spc="35" dirty="0" smtClean="0">
                <a:effectLst/>
                <a:latin typeface="Times New Roman"/>
                <a:ea typeface="Times New Roman"/>
                <a:cs typeface="Times New Roman"/>
              </a:rPr>
              <a:t> </a:t>
            </a:r>
            <a:r>
              <a:rPr lang="es-CO" spc="160" dirty="0" smtClean="0">
                <a:effectLst/>
                <a:latin typeface="Times New Roman"/>
                <a:ea typeface="Times New Roman"/>
                <a:cs typeface="Times New Roman"/>
              </a:rPr>
              <a:t> </a:t>
            </a:r>
            <a:r>
              <a:rPr lang="es-CO" dirty="0" smtClean="0">
                <a:effectLst/>
                <a:latin typeface="Times New Roman"/>
                <a:ea typeface="Times New Roman"/>
                <a:cs typeface="Times New Roman"/>
              </a:rPr>
              <a:t>jóvenes en</a:t>
            </a:r>
            <a:r>
              <a:rPr lang="es-CO" spc="225" dirty="0" smtClean="0">
                <a:effectLst/>
                <a:latin typeface="Times New Roman"/>
                <a:ea typeface="Times New Roman"/>
                <a:cs typeface="Times New Roman"/>
              </a:rPr>
              <a:t> </a:t>
            </a:r>
            <a:r>
              <a:rPr lang="es-CO" dirty="0" smtClean="0">
                <a:effectLst/>
                <a:latin typeface="Times New Roman"/>
                <a:ea typeface="Times New Roman"/>
                <a:cs typeface="Times New Roman"/>
              </a:rPr>
              <a:t>tanto</a:t>
            </a:r>
            <a:r>
              <a:rPr lang="es-CO" spc="300" dirty="0" smtClean="0">
                <a:effectLst/>
                <a:latin typeface="Times New Roman"/>
                <a:ea typeface="Times New Roman"/>
                <a:cs typeface="Times New Roman"/>
              </a:rPr>
              <a:t> </a:t>
            </a:r>
            <a:r>
              <a:rPr lang="es-CO" dirty="0" smtClean="0">
                <a:effectLst/>
                <a:latin typeface="Times New Roman"/>
                <a:ea typeface="Times New Roman"/>
                <a:cs typeface="Times New Roman"/>
              </a:rPr>
              <a:t>lectores y escritores.</a:t>
            </a:r>
            <a:endParaRPr lang="es-CO" sz="2800" dirty="0" smtClean="0">
              <a:effectLst/>
              <a:latin typeface="Calibri"/>
              <a:ea typeface="Times New Roman"/>
              <a:cs typeface="Times New Roman"/>
            </a:endParaRPr>
          </a:p>
          <a:p>
            <a:endParaRPr lang="es-CO" dirty="0"/>
          </a:p>
        </p:txBody>
      </p:sp>
    </p:spTree>
    <p:extLst>
      <p:ext uri="{BB962C8B-B14F-4D97-AF65-F5344CB8AC3E}">
        <p14:creationId xmlns:p14="http://schemas.microsoft.com/office/powerpoint/2010/main" val="6151321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GRADO QUINTO (5°)- continuación</a:t>
            </a:r>
            <a:endParaRPr lang="es-CO" b="1" dirty="0"/>
          </a:p>
        </p:txBody>
      </p:sp>
      <p:sp>
        <p:nvSpPr>
          <p:cNvPr id="3" name="2 Marcador de contenido"/>
          <p:cNvSpPr>
            <a:spLocks noGrp="1"/>
          </p:cNvSpPr>
          <p:nvPr>
            <p:ph idx="1"/>
          </p:nvPr>
        </p:nvSpPr>
        <p:spPr/>
        <p:txBody>
          <a:bodyPr>
            <a:normAutofit fontScale="92500" lnSpcReduction="20000"/>
          </a:bodyPr>
          <a:lstStyle/>
          <a:p>
            <a:pPr algn="just"/>
            <a:r>
              <a:rPr lang="es-CO" b="1" i="1" dirty="0" smtClean="0">
                <a:solidFill>
                  <a:srgbClr val="FF0000"/>
                </a:solidFill>
              </a:rPr>
              <a:t>Lee y responde </a:t>
            </a:r>
            <a:r>
              <a:rPr lang="es-CO" dirty="0" smtClean="0"/>
              <a:t>a obras literarias históricas o culturalmente significativas. </a:t>
            </a:r>
            <a:r>
              <a:rPr lang="es-CO" b="1" i="1" dirty="0" smtClean="0">
                <a:solidFill>
                  <a:srgbClr val="FF0000"/>
                </a:solidFill>
              </a:rPr>
              <a:t>Comienza a encontrar</a:t>
            </a:r>
            <a:r>
              <a:rPr lang="es-CO" dirty="0" smtClean="0"/>
              <a:t> maneras de aclarar ideas y de realizar conexiones entre obras literarias. </a:t>
            </a:r>
            <a:r>
              <a:rPr lang="es-CO" b="1" dirty="0" smtClean="0">
                <a:solidFill>
                  <a:srgbClr val="FF0000"/>
                </a:solidFill>
              </a:rPr>
              <a:t>Escribe</a:t>
            </a:r>
            <a:r>
              <a:rPr lang="es-CO" dirty="0" smtClean="0"/>
              <a:t> textos argumentativos sencillos, claros, coherentes y concretos. Su composición escrita demuestra que la estudiante está consciente del público y del propósito. </a:t>
            </a:r>
            <a:r>
              <a:rPr lang="es-CO" b="1" dirty="0" smtClean="0">
                <a:solidFill>
                  <a:srgbClr val="FF0000"/>
                </a:solidFill>
              </a:rPr>
              <a:t>Progresa</a:t>
            </a:r>
            <a:r>
              <a:rPr lang="es-CO" dirty="0" smtClean="0"/>
              <a:t> a través de las etapas del proceso de la composición escrita conforme va siendo necesario. </a:t>
            </a:r>
            <a:r>
              <a:rPr lang="es-CO" b="1" dirty="0" smtClean="0">
                <a:solidFill>
                  <a:srgbClr val="FF0000"/>
                </a:solidFill>
              </a:rPr>
              <a:t>Evalúa</a:t>
            </a:r>
            <a:r>
              <a:rPr lang="es-CO" dirty="0" smtClean="0"/>
              <a:t> el material difundido por los medios de comunicación.</a:t>
            </a:r>
            <a:endParaRPr lang="es-CO" dirty="0"/>
          </a:p>
        </p:txBody>
      </p:sp>
    </p:spTree>
    <p:extLst>
      <p:ext uri="{BB962C8B-B14F-4D97-AF65-F5344CB8AC3E}">
        <p14:creationId xmlns:p14="http://schemas.microsoft.com/office/powerpoint/2010/main" val="29167156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SUGERENCIAS PARA LOS PADRES DE FAMILILA</a:t>
            </a:r>
            <a:endParaRPr lang="es-CO" sz="3200" b="1" dirty="0"/>
          </a:p>
        </p:txBody>
      </p:sp>
      <p:sp>
        <p:nvSpPr>
          <p:cNvPr id="3" name="2 Marcador de contenido"/>
          <p:cNvSpPr>
            <a:spLocks noGrp="1"/>
          </p:cNvSpPr>
          <p:nvPr>
            <p:ph idx="1"/>
          </p:nvPr>
        </p:nvSpPr>
        <p:spPr/>
        <p:txBody>
          <a:bodyPr>
            <a:normAutofit fontScale="77500" lnSpcReduction="20000"/>
          </a:bodyPr>
          <a:lstStyle/>
          <a:p>
            <a:r>
              <a:rPr lang="es-CO" dirty="0" smtClean="0"/>
              <a:t>.-Lea a su hija y con ella todos los días.</a:t>
            </a:r>
          </a:p>
          <a:p>
            <a:r>
              <a:rPr lang="es-CO" dirty="0" smtClean="0"/>
              <a:t>.-Converse con sus hijos</a:t>
            </a:r>
          </a:p>
          <a:p>
            <a:r>
              <a:rPr lang="es-CO" dirty="0" smtClean="0"/>
              <a:t>.-Muestre el valor y el gusto por la lectura y escritura.</a:t>
            </a:r>
          </a:p>
          <a:p>
            <a:r>
              <a:rPr lang="es-CO" dirty="0" smtClean="0"/>
              <a:t>.-Regale a sus hijos libros, revistas, y materiales escrito.</a:t>
            </a:r>
          </a:p>
          <a:p>
            <a:r>
              <a:rPr lang="es-CO" dirty="0" smtClean="0"/>
              <a:t>Vayan con regularidad a la biblioteca o a la papelería para promover la lectura de diversos materiales.</a:t>
            </a:r>
          </a:p>
          <a:p>
            <a:r>
              <a:rPr lang="es-CO" dirty="0" smtClean="0"/>
              <a:t>.-Planee un tiempo familiar para leer en silencio varias veces a la semana.</a:t>
            </a:r>
          </a:p>
          <a:p>
            <a:r>
              <a:rPr lang="es-CO" dirty="0" smtClean="0"/>
              <a:t>.-Establezca un horario y lugar específico para desarrolla tareas.</a:t>
            </a:r>
            <a:endParaRPr lang="es-CO" dirty="0"/>
          </a:p>
        </p:txBody>
      </p:sp>
    </p:spTree>
    <p:extLst>
      <p:ext uri="{BB962C8B-B14F-4D97-AF65-F5344CB8AC3E}">
        <p14:creationId xmlns:p14="http://schemas.microsoft.com/office/powerpoint/2010/main" val="175858434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SUGERENCIAS PARA LOS PADRES DE FAMILIA (continuación)</a:t>
            </a:r>
            <a:endParaRPr lang="es-CO" sz="3200" b="1" dirty="0"/>
          </a:p>
        </p:txBody>
      </p:sp>
      <p:sp>
        <p:nvSpPr>
          <p:cNvPr id="3" name="2 Marcador de contenido"/>
          <p:cNvSpPr>
            <a:spLocks noGrp="1"/>
          </p:cNvSpPr>
          <p:nvPr>
            <p:ph idx="1"/>
          </p:nvPr>
        </p:nvSpPr>
        <p:spPr/>
        <p:txBody>
          <a:bodyPr>
            <a:normAutofit fontScale="85000" lnSpcReduction="20000"/>
          </a:bodyPr>
          <a:lstStyle/>
          <a:p>
            <a:pPr algn="just"/>
            <a:r>
              <a:rPr lang="es-CO" dirty="0" smtClean="0"/>
              <a:t>Pregúntele a su hija los siguiente:</a:t>
            </a:r>
          </a:p>
          <a:p>
            <a:pPr algn="just"/>
            <a:r>
              <a:rPr lang="es-CO" dirty="0" smtClean="0"/>
              <a:t>.-¿Qué puedes hacer para convertirte en alguien que escuche mejor?</a:t>
            </a:r>
          </a:p>
          <a:p>
            <a:pPr algn="just"/>
            <a:r>
              <a:rPr lang="es-CO" dirty="0" smtClean="0"/>
              <a:t>.-¿Cómo sabes si te están entendiéndote?</a:t>
            </a:r>
          </a:p>
          <a:p>
            <a:pPr algn="just"/>
            <a:r>
              <a:rPr lang="es-CO" dirty="0" smtClean="0"/>
              <a:t>.-¿Qué empleos te interesa?</a:t>
            </a:r>
          </a:p>
          <a:p>
            <a:pPr algn="just"/>
            <a:r>
              <a:rPr lang="es-CO" dirty="0" smtClean="0"/>
              <a:t>.-Háblame de lo que estás leyendo.</a:t>
            </a:r>
          </a:p>
          <a:p>
            <a:pPr algn="just"/>
            <a:r>
              <a:rPr lang="es-CO" dirty="0" smtClean="0"/>
              <a:t>.-Compara lo que estás leyendo ahora con algo que hayas leído antes.</a:t>
            </a:r>
          </a:p>
          <a:p>
            <a:pPr algn="just"/>
            <a:r>
              <a:rPr lang="es-CO" dirty="0" smtClean="0"/>
              <a:t>.-¿Qué artículos son los que más te interesan? ¿Por qué?</a:t>
            </a:r>
          </a:p>
          <a:p>
            <a:pPr algn="just"/>
            <a:r>
              <a:rPr lang="es-CO" dirty="0" smtClean="0"/>
              <a:t>.-¿Qué puedes hacer cuando no entiendes algo?</a:t>
            </a:r>
            <a:endParaRPr lang="es-CO" dirty="0"/>
          </a:p>
        </p:txBody>
      </p:sp>
    </p:spTree>
    <p:extLst>
      <p:ext uri="{BB962C8B-B14F-4D97-AF65-F5344CB8AC3E}">
        <p14:creationId xmlns:p14="http://schemas.microsoft.com/office/powerpoint/2010/main" val="276360487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SEXTO GRAD0 (6°)</a:t>
            </a:r>
            <a:endParaRPr lang="es-CO" b="1" dirty="0"/>
          </a:p>
        </p:txBody>
      </p:sp>
      <p:sp>
        <p:nvSpPr>
          <p:cNvPr id="3" name="2 Marcador de contenido"/>
          <p:cNvSpPr>
            <a:spLocks noGrp="1"/>
          </p:cNvSpPr>
          <p:nvPr>
            <p:ph idx="1"/>
          </p:nvPr>
        </p:nvSpPr>
        <p:spPr/>
        <p:txBody>
          <a:bodyPr>
            <a:normAutofit lnSpcReduction="10000"/>
          </a:bodyPr>
          <a:lstStyle/>
          <a:p>
            <a:pPr algn="just"/>
            <a:r>
              <a:rPr lang="es-CO" dirty="0" smtClean="0"/>
              <a:t>En 6°, la estudiante </a:t>
            </a:r>
            <a:r>
              <a:rPr lang="es-CO" b="1" dirty="0" smtClean="0">
                <a:solidFill>
                  <a:srgbClr val="FF0000"/>
                </a:solidFill>
              </a:rPr>
              <a:t>lee</a:t>
            </a:r>
            <a:r>
              <a:rPr lang="es-CO" dirty="0" smtClean="0"/>
              <a:t> textos variados incluyendo ficción, no-ficción y otras fuentes informativas. </a:t>
            </a:r>
            <a:r>
              <a:rPr lang="es-CO" b="1" dirty="0" smtClean="0">
                <a:solidFill>
                  <a:srgbClr val="FF0000"/>
                </a:solidFill>
              </a:rPr>
              <a:t>Entiende</a:t>
            </a:r>
            <a:r>
              <a:rPr lang="es-CO" dirty="0" smtClean="0"/>
              <a:t> el vocabulario significativo y el papel de las figuras literarias como símil, metáfora, anáfora, ironía, entre otras. </a:t>
            </a:r>
            <a:r>
              <a:rPr lang="es-CO" b="1" dirty="0" smtClean="0">
                <a:solidFill>
                  <a:srgbClr val="FF0000"/>
                </a:solidFill>
              </a:rPr>
              <a:t>Usa</a:t>
            </a:r>
            <a:r>
              <a:rPr lang="es-CO" dirty="0" smtClean="0"/>
              <a:t> recursos múltiples para preparar informes de investigación. La estudiante </a:t>
            </a:r>
            <a:r>
              <a:rPr lang="es-CO" b="1" dirty="0" smtClean="0">
                <a:solidFill>
                  <a:srgbClr val="FF0000"/>
                </a:solidFill>
              </a:rPr>
              <a:t>utiliza</a:t>
            </a:r>
            <a:r>
              <a:rPr lang="es-CO" dirty="0" smtClean="0"/>
              <a:t> estrategias para aprender y recordar información importante. </a:t>
            </a:r>
            <a:endParaRPr lang="es-CO" dirty="0"/>
          </a:p>
        </p:txBody>
      </p:sp>
    </p:spTree>
    <p:extLst>
      <p:ext uri="{BB962C8B-B14F-4D97-AF65-F5344CB8AC3E}">
        <p14:creationId xmlns:p14="http://schemas.microsoft.com/office/powerpoint/2010/main" val="41849587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GRADO SEXTO (6°)-Continuación</a:t>
            </a:r>
            <a:endParaRPr lang="es-CO" b="1" dirty="0"/>
          </a:p>
        </p:txBody>
      </p:sp>
      <p:sp>
        <p:nvSpPr>
          <p:cNvPr id="3" name="2 Marcador de contenido"/>
          <p:cNvSpPr>
            <a:spLocks noGrp="1"/>
          </p:cNvSpPr>
          <p:nvPr>
            <p:ph idx="1"/>
          </p:nvPr>
        </p:nvSpPr>
        <p:spPr/>
        <p:txBody>
          <a:bodyPr>
            <a:normAutofit/>
          </a:bodyPr>
          <a:lstStyle/>
          <a:p>
            <a:pPr algn="just"/>
            <a:r>
              <a:rPr lang="es-CO" dirty="0" smtClean="0"/>
              <a:t>Con la aplicación del proceso de escritura, la estudiante </a:t>
            </a:r>
            <a:r>
              <a:rPr lang="es-CO" b="1" dirty="0" smtClean="0">
                <a:solidFill>
                  <a:srgbClr val="FF0000"/>
                </a:solidFill>
              </a:rPr>
              <a:t>escribe</a:t>
            </a:r>
            <a:r>
              <a:rPr lang="es-CO" dirty="0" smtClean="0"/>
              <a:t> regularmente y </a:t>
            </a:r>
            <a:r>
              <a:rPr lang="es-CO" b="1" dirty="0" smtClean="0">
                <a:solidFill>
                  <a:srgbClr val="FF0000"/>
                </a:solidFill>
              </a:rPr>
              <a:t>emplea</a:t>
            </a:r>
            <a:r>
              <a:rPr lang="es-CO" dirty="0" smtClean="0"/>
              <a:t> destrezas gramaticales, mecánicas y de uso para producir composiciones sin errores, con notas y resumen. Asimismo, </a:t>
            </a:r>
            <a:r>
              <a:rPr lang="es-CO" b="1" dirty="0" smtClean="0">
                <a:solidFill>
                  <a:srgbClr val="FF0000"/>
                </a:solidFill>
              </a:rPr>
              <a:t>aprende</a:t>
            </a:r>
            <a:r>
              <a:rPr lang="es-CO" dirty="0" smtClean="0"/>
              <a:t> la manera en que se usa lengua para crear significados en presentaciones con diversos medios, y evaluar sus propósitos y efectos en el público.</a:t>
            </a:r>
            <a:endParaRPr lang="es-CO" dirty="0"/>
          </a:p>
        </p:txBody>
      </p:sp>
    </p:spTree>
    <p:extLst>
      <p:ext uri="{BB962C8B-B14F-4D97-AF65-F5344CB8AC3E}">
        <p14:creationId xmlns:p14="http://schemas.microsoft.com/office/powerpoint/2010/main" val="2505934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SUGERENCIAS PARA LOS PADRES DE FAMILIA</a:t>
            </a:r>
            <a:endParaRPr lang="es-CO" sz="3200" b="1" dirty="0"/>
          </a:p>
        </p:txBody>
      </p:sp>
      <p:sp>
        <p:nvSpPr>
          <p:cNvPr id="3" name="2 Marcador de contenido"/>
          <p:cNvSpPr>
            <a:spLocks noGrp="1"/>
          </p:cNvSpPr>
          <p:nvPr>
            <p:ph idx="1"/>
          </p:nvPr>
        </p:nvSpPr>
        <p:spPr/>
        <p:txBody>
          <a:bodyPr>
            <a:normAutofit fontScale="77500" lnSpcReduction="20000"/>
          </a:bodyPr>
          <a:lstStyle/>
          <a:p>
            <a:pPr algn="just"/>
            <a:r>
              <a:rPr lang="es-CO" b="1" dirty="0" smtClean="0">
                <a:solidFill>
                  <a:srgbClr val="FF0000"/>
                </a:solidFill>
              </a:rPr>
              <a:t>Lea </a:t>
            </a:r>
            <a:r>
              <a:rPr lang="es-CO" dirty="0" smtClean="0"/>
              <a:t>novelas, periódicos y revistas con su hija y discutan las relaciones de éstos con la vida diaria de su hija y su familia.</a:t>
            </a:r>
          </a:p>
          <a:p>
            <a:pPr algn="just"/>
            <a:r>
              <a:rPr lang="es-CO" dirty="0" smtClean="0"/>
              <a:t>.-</a:t>
            </a:r>
            <a:r>
              <a:rPr lang="es-CO" b="1" dirty="0" smtClean="0">
                <a:solidFill>
                  <a:srgbClr val="FF0000"/>
                </a:solidFill>
              </a:rPr>
              <a:t>Tenga</a:t>
            </a:r>
            <a:r>
              <a:rPr lang="es-CO" dirty="0" smtClean="0"/>
              <a:t> discusiones diarias en familia sobre lo que su hija aprende en clases.</a:t>
            </a:r>
          </a:p>
          <a:p>
            <a:pPr algn="just"/>
            <a:r>
              <a:rPr lang="es-CO" dirty="0" smtClean="0"/>
              <a:t>.-</a:t>
            </a:r>
            <a:r>
              <a:rPr lang="es-CO" b="1" dirty="0" smtClean="0">
                <a:solidFill>
                  <a:srgbClr val="FF0000"/>
                </a:solidFill>
              </a:rPr>
              <a:t>Hágale</a:t>
            </a:r>
            <a:r>
              <a:rPr lang="es-CO" dirty="0" smtClean="0"/>
              <a:t> preguntas a su hija sobre sus trabajos e investigaciones de escritura.</a:t>
            </a:r>
          </a:p>
          <a:p>
            <a:pPr algn="just"/>
            <a:r>
              <a:rPr lang="es-CO" dirty="0" smtClean="0"/>
              <a:t>.-</a:t>
            </a:r>
            <a:r>
              <a:rPr lang="es-CO" b="1" dirty="0" smtClean="0">
                <a:solidFill>
                  <a:srgbClr val="FF0000"/>
                </a:solidFill>
              </a:rPr>
              <a:t>Pídale</a:t>
            </a:r>
            <a:r>
              <a:rPr lang="es-CO" dirty="0" smtClean="0"/>
              <a:t> que le lea en voz alta parte de su trabajo. Haláguela y haga comentario útiles en vez de injuriarla o calumniarla.</a:t>
            </a:r>
          </a:p>
          <a:p>
            <a:pPr algn="just"/>
            <a:r>
              <a:rPr lang="es-CO" dirty="0" smtClean="0"/>
              <a:t>.-</a:t>
            </a:r>
            <a:r>
              <a:rPr lang="es-CO" b="1" dirty="0" smtClean="0">
                <a:solidFill>
                  <a:srgbClr val="FF0000"/>
                </a:solidFill>
              </a:rPr>
              <a:t>Revise</a:t>
            </a:r>
            <a:r>
              <a:rPr lang="es-CO" dirty="0" smtClean="0"/>
              <a:t> diariamente que su hija escrito sus asignaturas en una agenda, libreta, calendario y otros libros de asignaturas para estudiantes.</a:t>
            </a:r>
            <a:endParaRPr lang="es-CO" dirty="0"/>
          </a:p>
        </p:txBody>
      </p:sp>
    </p:spTree>
    <p:extLst>
      <p:ext uri="{BB962C8B-B14F-4D97-AF65-F5344CB8AC3E}">
        <p14:creationId xmlns:p14="http://schemas.microsoft.com/office/powerpoint/2010/main" val="330568805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b="1" dirty="0" smtClean="0"/>
              <a:t>SUGERENCIAS PARA LOS PADRES DE FAMILIA (continuación</a:t>
            </a:r>
            <a:r>
              <a:rPr lang="es-CO" dirty="0" smtClean="0"/>
              <a:t>)</a:t>
            </a:r>
            <a:endParaRPr lang="es-CO" dirty="0"/>
          </a:p>
        </p:txBody>
      </p:sp>
      <p:sp>
        <p:nvSpPr>
          <p:cNvPr id="3" name="2 Marcador de contenido"/>
          <p:cNvSpPr>
            <a:spLocks noGrp="1"/>
          </p:cNvSpPr>
          <p:nvPr>
            <p:ph idx="1"/>
          </p:nvPr>
        </p:nvSpPr>
        <p:spPr/>
        <p:txBody>
          <a:bodyPr>
            <a:normAutofit fontScale="77500" lnSpcReduction="20000"/>
          </a:bodyPr>
          <a:lstStyle/>
          <a:p>
            <a:r>
              <a:rPr lang="es-CO" dirty="0" smtClean="0"/>
              <a:t>.-</a:t>
            </a:r>
            <a:r>
              <a:rPr lang="es-CO" b="1" dirty="0" smtClean="0">
                <a:solidFill>
                  <a:srgbClr val="FF0000"/>
                </a:solidFill>
              </a:rPr>
              <a:t>Anime</a:t>
            </a:r>
            <a:r>
              <a:rPr lang="es-CO" dirty="0" smtClean="0"/>
              <a:t> a su hija a leer libros que despierten su interés y ayúdela a localizar materiales de lectura a su nivel. </a:t>
            </a:r>
            <a:r>
              <a:rPr lang="es-CO" b="1" dirty="0" smtClean="0">
                <a:solidFill>
                  <a:srgbClr val="FF0000"/>
                </a:solidFill>
              </a:rPr>
              <a:t>Pida</a:t>
            </a:r>
            <a:r>
              <a:rPr lang="es-CO" dirty="0" smtClean="0"/>
              <a:t> al docente o bibliotecario que le dé sugerencias.</a:t>
            </a:r>
          </a:p>
          <a:p>
            <a:r>
              <a:rPr lang="es-CO" dirty="0" smtClean="0"/>
              <a:t>.-</a:t>
            </a:r>
            <a:r>
              <a:rPr lang="es-CO" b="1" dirty="0" smtClean="0">
                <a:solidFill>
                  <a:srgbClr val="FF0000"/>
                </a:solidFill>
              </a:rPr>
              <a:t>Visiten</a:t>
            </a:r>
            <a:r>
              <a:rPr lang="es-CO" dirty="0" smtClean="0"/>
              <a:t> regularmente las bibliotecas o papelerías para que su hija se sienta a gusto buscando los materiales que le interesan.</a:t>
            </a:r>
          </a:p>
          <a:p>
            <a:r>
              <a:rPr lang="es-CO" dirty="0" smtClean="0"/>
              <a:t>.-</a:t>
            </a:r>
            <a:r>
              <a:rPr lang="es-CO" b="1" dirty="0" smtClean="0">
                <a:solidFill>
                  <a:srgbClr val="FF0000"/>
                </a:solidFill>
              </a:rPr>
              <a:t>Use</a:t>
            </a:r>
            <a:r>
              <a:rPr lang="es-CO" dirty="0" smtClean="0"/>
              <a:t> los recursos de vídeo de las bibliotecas o tiendas, y </a:t>
            </a:r>
            <a:r>
              <a:rPr lang="es-CO" b="1" dirty="0" smtClean="0">
                <a:solidFill>
                  <a:srgbClr val="FF0000"/>
                </a:solidFill>
              </a:rPr>
              <a:t>anime</a:t>
            </a:r>
            <a:r>
              <a:rPr lang="es-CO" dirty="0" smtClean="0"/>
              <a:t> a su hija a ver películas de temas nuevos (ciencia, historia, documentales).</a:t>
            </a:r>
          </a:p>
          <a:p>
            <a:r>
              <a:rPr lang="es-CO" dirty="0" smtClean="0"/>
              <a:t>.-</a:t>
            </a:r>
            <a:r>
              <a:rPr lang="es-CO" b="1" dirty="0" smtClean="0">
                <a:solidFill>
                  <a:srgbClr val="FF0000"/>
                </a:solidFill>
              </a:rPr>
              <a:t>Pida</a:t>
            </a:r>
            <a:r>
              <a:rPr lang="es-CO" dirty="0" smtClean="0"/>
              <a:t> a su hija que le explique cómo usa la internet para hacer proyectos.</a:t>
            </a:r>
          </a:p>
          <a:p>
            <a:r>
              <a:rPr lang="es-CO" dirty="0" smtClean="0"/>
              <a:t>.-</a:t>
            </a:r>
            <a:r>
              <a:rPr lang="es-CO" b="1" dirty="0" smtClean="0">
                <a:solidFill>
                  <a:srgbClr val="FF0000"/>
                </a:solidFill>
              </a:rPr>
              <a:t>Busque</a:t>
            </a:r>
            <a:r>
              <a:rPr lang="es-CO" dirty="0" smtClean="0"/>
              <a:t> buenas fuentes de lecturas recomendadas.</a:t>
            </a:r>
            <a:endParaRPr lang="es-CO" dirty="0"/>
          </a:p>
        </p:txBody>
      </p:sp>
    </p:spTree>
    <p:extLst>
      <p:ext uri="{BB962C8B-B14F-4D97-AF65-F5344CB8AC3E}">
        <p14:creationId xmlns:p14="http://schemas.microsoft.com/office/powerpoint/2010/main" val="136591016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GRADO SÉPTIMO (7°)</a:t>
            </a:r>
            <a:endParaRPr lang="es-CO" b="1" dirty="0"/>
          </a:p>
        </p:txBody>
      </p:sp>
      <p:sp>
        <p:nvSpPr>
          <p:cNvPr id="3" name="2 Marcador de contenido"/>
          <p:cNvSpPr>
            <a:spLocks noGrp="1"/>
          </p:cNvSpPr>
          <p:nvPr>
            <p:ph idx="1"/>
          </p:nvPr>
        </p:nvSpPr>
        <p:spPr/>
        <p:txBody>
          <a:bodyPr>
            <a:normAutofit fontScale="70000" lnSpcReduction="20000"/>
          </a:bodyPr>
          <a:lstStyle/>
          <a:p>
            <a:pPr algn="just"/>
            <a:r>
              <a:rPr lang="es-CO" dirty="0" smtClean="0"/>
              <a:t>En 7°, la estudiante </a:t>
            </a:r>
            <a:r>
              <a:rPr lang="es-CO" b="1" dirty="0" smtClean="0">
                <a:solidFill>
                  <a:srgbClr val="FF0000"/>
                </a:solidFill>
              </a:rPr>
              <a:t>evalúa</a:t>
            </a:r>
            <a:r>
              <a:rPr lang="es-CO" dirty="0" smtClean="0"/>
              <a:t> el lenguaje hablado y al hablante. </a:t>
            </a:r>
            <a:r>
              <a:rPr lang="es-CO" b="1" dirty="0" smtClean="0">
                <a:solidFill>
                  <a:srgbClr val="FF0000"/>
                </a:solidFill>
              </a:rPr>
              <a:t>Lee</a:t>
            </a:r>
            <a:r>
              <a:rPr lang="es-CO" b="1" dirty="0" smtClean="0"/>
              <a:t> t</a:t>
            </a:r>
            <a:r>
              <a:rPr lang="es-CO" dirty="0" smtClean="0"/>
              <a:t>extos variados incluyendo selecciones de ficción, no-ficción, clásicas y contemporáneas. </a:t>
            </a:r>
            <a:r>
              <a:rPr lang="es-CO" b="1" dirty="0" smtClean="0">
                <a:solidFill>
                  <a:srgbClr val="FF0000"/>
                </a:solidFill>
              </a:rPr>
              <a:t>Aplica</a:t>
            </a:r>
            <a:r>
              <a:rPr lang="es-CO" dirty="0" smtClean="0"/>
              <a:t> destrezas de lectura para reconocer la manera en que las figuras literarias tales como símil, metáfora, tema, modo y tono contribuyen al significado. Al utilizar el proceso de escritura, </a:t>
            </a:r>
            <a:r>
              <a:rPr lang="es-CO" b="1" dirty="0" smtClean="0">
                <a:solidFill>
                  <a:srgbClr val="FF0000"/>
                </a:solidFill>
              </a:rPr>
              <a:t>escribe</a:t>
            </a:r>
            <a:r>
              <a:rPr lang="es-CO" dirty="0" smtClean="0"/>
              <a:t> regularmente con propósitos variados usando estructuras de oraciones variadas y avanzadas al mismo tiempo que aplica sus conocimientos de uso, ortografía y puntuación para producir borradores finales y sin errores. </a:t>
            </a:r>
            <a:r>
              <a:rPr lang="es-CO" b="1" dirty="0" smtClean="0">
                <a:solidFill>
                  <a:srgbClr val="FF0000"/>
                </a:solidFill>
              </a:rPr>
              <a:t>Usa</a:t>
            </a:r>
            <a:r>
              <a:rPr lang="es-CO" dirty="0" smtClean="0"/>
              <a:t> datos de libros de no-ficción y fuentes computacionales para crear proyectos e informes de investigación. </a:t>
            </a:r>
            <a:r>
              <a:rPr lang="es-CO" b="1" dirty="0" smtClean="0">
                <a:solidFill>
                  <a:srgbClr val="FF0000"/>
                </a:solidFill>
              </a:rPr>
              <a:t>Utiliza</a:t>
            </a:r>
            <a:r>
              <a:rPr lang="es-CO" dirty="0" smtClean="0"/>
              <a:t> destreza al leer selecciones y escribir asignaturas cada vez más complejas.</a:t>
            </a:r>
            <a:endParaRPr lang="es-CO" dirty="0"/>
          </a:p>
        </p:txBody>
      </p:sp>
    </p:spTree>
    <p:extLst>
      <p:ext uri="{BB962C8B-B14F-4D97-AF65-F5344CB8AC3E}">
        <p14:creationId xmlns:p14="http://schemas.microsoft.com/office/powerpoint/2010/main" val="201344084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SUGERENCIAS PARA LOS PADRES DE FAMILIA</a:t>
            </a:r>
            <a:endParaRPr lang="es-CO" sz="3200" b="1" dirty="0"/>
          </a:p>
        </p:txBody>
      </p:sp>
      <p:sp>
        <p:nvSpPr>
          <p:cNvPr id="3" name="2 Marcador de contenido"/>
          <p:cNvSpPr>
            <a:spLocks noGrp="1"/>
          </p:cNvSpPr>
          <p:nvPr>
            <p:ph idx="1"/>
          </p:nvPr>
        </p:nvSpPr>
        <p:spPr/>
        <p:txBody>
          <a:bodyPr>
            <a:normAutofit fontScale="77500" lnSpcReduction="20000"/>
          </a:bodyPr>
          <a:lstStyle/>
          <a:p>
            <a:pPr algn="just"/>
            <a:r>
              <a:rPr lang="es-CO" dirty="0" smtClean="0"/>
              <a:t>.-</a:t>
            </a:r>
            <a:r>
              <a:rPr lang="es-CO" b="1" dirty="0" smtClean="0">
                <a:solidFill>
                  <a:srgbClr val="FF0000"/>
                </a:solidFill>
              </a:rPr>
              <a:t>Lea</a:t>
            </a:r>
            <a:r>
              <a:rPr lang="es-CO" dirty="0" smtClean="0"/>
              <a:t> novelas, periódicos y revistas con su hija y discutan las relaciones de éstos con la vida diaria de su hija y su familia.</a:t>
            </a:r>
          </a:p>
          <a:p>
            <a:pPr algn="just"/>
            <a:r>
              <a:rPr lang="es-CO" dirty="0" smtClean="0"/>
              <a:t>.-</a:t>
            </a:r>
            <a:r>
              <a:rPr lang="es-CO" b="1" dirty="0" smtClean="0">
                <a:solidFill>
                  <a:srgbClr val="FF0000"/>
                </a:solidFill>
              </a:rPr>
              <a:t>Tenga </a:t>
            </a:r>
            <a:r>
              <a:rPr lang="es-CO" dirty="0" smtClean="0"/>
              <a:t>discusiones diarias en familia sobre lo que su hija aprende en clase.</a:t>
            </a:r>
          </a:p>
          <a:p>
            <a:pPr algn="just"/>
            <a:r>
              <a:rPr lang="es-CO" dirty="0" smtClean="0"/>
              <a:t>.-</a:t>
            </a:r>
            <a:r>
              <a:rPr lang="es-CO" b="1" dirty="0" smtClean="0">
                <a:solidFill>
                  <a:srgbClr val="FF0000"/>
                </a:solidFill>
              </a:rPr>
              <a:t>Hágale</a:t>
            </a:r>
            <a:r>
              <a:rPr lang="es-CO" dirty="0" smtClean="0"/>
              <a:t> preguntas a su hija sobre sus trabajos e investigaciones de escritura.</a:t>
            </a:r>
          </a:p>
          <a:p>
            <a:pPr algn="just"/>
            <a:r>
              <a:rPr lang="es-CO" dirty="0" smtClean="0"/>
              <a:t>.-</a:t>
            </a:r>
            <a:r>
              <a:rPr lang="es-CO" b="1" dirty="0" smtClean="0">
                <a:solidFill>
                  <a:srgbClr val="FF0000"/>
                </a:solidFill>
              </a:rPr>
              <a:t>Pídale</a:t>
            </a:r>
            <a:r>
              <a:rPr lang="es-CO" dirty="0" smtClean="0"/>
              <a:t> que le lea en voz alta parte de su trabajo. Haláguela y haga comentarios útiles en vez de injuriarla o calumniarla.</a:t>
            </a:r>
          </a:p>
          <a:p>
            <a:pPr algn="just"/>
            <a:r>
              <a:rPr lang="es-CO" dirty="0" smtClean="0"/>
              <a:t>.</a:t>
            </a:r>
            <a:r>
              <a:rPr lang="es-CO" b="1" dirty="0" smtClean="0">
                <a:solidFill>
                  <a:srgbClr val="FF0000"/>
                </a:solidFill>
              </a:rPr>
              <a:t>Revise</a:t>
            </a:r>
            <a:r>
              <a:rPr lang="es-CO" dirty="0" smtClean="0"/>
              <a:t> diariamente que su hija haya escrito sus asignaturas en una agenda, libreta, calendario y otros libros de asignaturas para estudiante.</a:t>
            </a:r>
            <a:endParaRPr lang="es-CO" dirty="0"/>
          </a:p>
        </p:txBody>
      </p:sp>
    </p:spTree>
    <p:extLst>
      <p:ext uri="{BB962C8B-B14F-4D97-AF65-F5344CB8AC3E}">
        <p14:creationId xmlns:p14="http://schemas.microsoft.com/office/powerpoint/2010/main" val="13214129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SUGERENCIAS PARA LOS PADRES DE FAMILIA (continuación)</a:t>
            </a:r>
            <a:endParaRPr lang="es-CO" sz="3200" b="1" dirty="0"/>
          </a:p>
        </p:txBody>
      </p:sp>
      <p:sp>
        <p:nvSpPr>
          <p:cNvPr id="3" name="2 Marcador de contenido"/>
          <p:cNvSpPr>
            <a:spLocks noGrp="1"/>
          </p:cNvSpPr>
          <p:nvPr>
            <p:ph idx="1"/>
          </p:nvPr>
        </p:nvSpPr>
        <p:spPr/>
        <p:txBody>
          <a:bodyPr>
            <a:normAutofit fontScale="77500" lnSpcReduction="20000"/>
          </a:bodyPr>
          <a:lstStyle/>
          <a:p>
            <a:r>
              <a:rPr lang="es-CO" dirty="0" smtClean="0"/>
              <a:t>.-</a:t>
            </a:r>
            <a:r>
              <a:rPr lang="es-CO" b="1" dirty="0" smtClean="0">
                <a:solidFill>
                  <a:srgbClr val="FF0000"/>
                </a:solidFill>
              </a:rPr>
              <a:t>Anim</a:t>
            </a:r>
            <a:r>
              <a:rPr lang="es-CO" dirty="0" smtClean="0"/>
              <a:t>e a su hija a leer libros que despierten su interés y ayúdela a localizar materiales de lectura a su nivel. </a:t>
            </a:r>
            <a:r>
              <a:rPr lang="es-CO" b="1" dirty="0" smtClean="0">
                <a:solidFill>
                  <a:srgbClr val="FF0000"/>
                </a:solidFill>
              </a:rPr>
              <a:t>Pida</a:t>
            </a:r>
            <a:r>
              <a:rPr lang="es-CO" dirty="0" smtClean="0"/>
              <a:t> al docente o bibliotecario que le dé sugerencias.</a:t>
            </a:r>
          </a:p>
          <a:p>
            <a:r>
              <a:rPr lang="es-CO" dirty="0" smtClean="0"/>
              <a:t>.-</a:t>
            </a:r>
            <a:r>
              <a:rPr lang="es-CO" b="1" dirty="0" smtClean="0">
                <a:solidFill>
                  <a:srgbClr val="FF0000"/>
                </a:solidFill>
              </a:rPr>
              <a:t>Visiten</a:t>
            </a:r>
            <a:r>
              <a:rPr lang="es-CO" dirty="0" smtClean="0"/>
              <a:t> regularmente las bibliotecas o papelerías para que su hija se sienta a gusto buscando los materiales que le interesan.</a:t>
            </a:r>
          </a:p>
          <a:p>
            <a:r>
              <a:rPr lang="es-CO" dirty="0" smtClean="0"/>
              <a:t>.-</a:t>
            </a:r>
            <a:r>
              <a:rPr lang="es-CO" b="1" dirty="0" smtClean="0">
                <a:solidFill>
                  <a:srgbClr val="FF0000"/>
                </a:solidFill>
              </a:rPr>
              <a:t>Us</a:t>
            </a:r>
            <a:r>
              <a:rPr lang="es-CO" dirty="0" smtClean="0"/>
              <a:t>e los recursos de vídeo de la biblioteca o tiendas, y </a:t>
            </a:r>
            <a:r>
              <a:rPr lang="es-CO" b="1" dirty="0" smtClean="0">
                <a:solidFill>
                  <a:srgbClr val="FF0000"/>
                </a:solidFill>
              </a:rPr>
              <a:t>anime</a:t>
            </a:r>
            <a:r>
              <a:rPr lang="es-CO" dirty="0" smtClean="0"/>
              <a:t> a su hija a ver películas de temas nuevos (ciencia, historia, documentales).</a:t>
            </a:r>
          </a:p>
          <a:p>
            <a:r>
              <a:rPr lang="es-CO" dirty="0" smtClean="0"/>
              <a:t>.-</a:t>
            </a:r>
            <a:r>
              <a:rPr lang="es-CO" b="1" dirty="0" smtClean="0">
                <a:solidFill>
                  <a:srgbClr val="FF0000"/>
                </a:solidFill>
              </a:rPr>
              <a:t>Pida</a:t>
            </a:r>
            <a:r>
              <a:rPr lang="es-CO" dirty="0" smtClean="0"/>
              <a:t> a su hija que le explique cómo usa la internet para hacer proyectos de la clase.</a:t>
            </a:r>
          </a:p>
          <a:p>
            <a:r>
              <a:rPr lang="es-CO" dirty="0" smtClean="0"/>
              <a:t>.-</a:t>
            </a:r>
            <a:r>
              <a:rPr lang="es-CO" b="1" dirty="0" smtClean="0">
                <a:solidFill>
                  <a:srgbClr val="FF0000"/>
                </a:solidFill>
              </a:rPr>
              <a:t>Busque</a:t>
            </a:r>
            <a:r>
              <a:rPr lang="es-CO" dirty="0" smtClean="0"/>
              <a:t> buenas fuentes de lecturas recomendables.</a:t>
            </a:r>
            <a:endParaRPr lang="es-CO" dirty="0"/>
          </a:p>
        </p:txBody>
      </p:sp>
    </p:spTree>
    <p:extLst>
      <p:ext uri="{BB962C8B-B14F-4D97-AF65-F5344CB8AC3E}">
        <p14:creationId xmlns:p14="http://schemas.microsoft.com/office/powerpoint/2010/main" val="107635088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a:bodyPr>
          <a:lstStyle/>
          <a:p>
            <a:r>
              <a:rPr lang="es-CO" sz="3200" dirty="0" smtClean="0"/>
              <a:t>PRESENTACIÓN (continuación)</a:t>
            </a:r>
            <a:endParaRPr lang="es-CO" sz="3200" dirty="0"/>
          </a:p>
        </p:txBody>
      </p:sp>
      <p:sp>
        <p:nvSpPr>
          <p:cNvPr id="3" name="2 Marcador de contenido"/>
          <p:cNvSpPr>
            <a:spLocks noGrp="1"/>
          </p:cNvSpPr>
          <p:nvPr>
            <p:ph idx="1"/>
          </p:nvPr>
        </p:nvSpPr>
        <p:spPr>
          <a:xfrm>
            <a:off x="467544" y="1196752"/>
            <a:ext cx="8229600" cy="4669979"/>
          </a:xfrm>
        </p:spPr>
        <p:txBody>
          <a:bodyPr>
            <a:normAutofit fontScale="77500" lnSpcReduction="20000"/>
          </a:bodyPr>
          <a:lstStyle/>
          <a:p>
            <a:pPr algn="just"/>
            <a:r>
              <a:rPr lang="es-CO" dirty="0" smtClean="0"/>
              <a:t>Como es sabido, una de las mayores dificultades que enfrenta la escuela hoy en los procesos de enseñanza aprendizaje de los estudiantes, tanto del nivel primario, secundario, media y universitario es la falta de comprensión de lo que se lee y la consecuente incompetencia tanto para  entender los conceptos y las ideas que se presentan como  para  producir textos  orales o escritos propios. Y, </a:t>
            </a:r>
            <a:r>
              <a:rPr lang="es-CO" dirty="0"/>
              <a:t>l</a:t>
            </a:r>
            <a:r>
              <a:rPr lang="es-CO" dirty="0" smtClean="0"/>
              <a:t>a preocupación por la falta de comprensión lectora y escritora está presente en la escuela y en las familias, pero también la siente la sociedad en general que asume la imagen de los jóvenes vinculados con el mundo  visual y poco motivados por encontrar sentido y gusto  a la lectura.  No solo están alejados de la lectura  académica-obligatoria, sino también de la lectura  por placer.</a:t>
            </a:r>
            <a:endParaRPr lang="es-CO" dirty="0"/>
          </a:p>
        </p:txBody>
      </p:sp>
    </p:spTree>
    <p:extLst>
      <p:ext uri="{BB962C8B-B14F-4D97-AF65-F5344CB8AC3E}">
        <p14:creationId xmlns:p14="http://schemas.microsoft.com/office/powerpoint/2010/main" val="249247016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OCTAVO GRADO (8°)</a:t>
            </a:r>
            <a:endParaRPr lang="es-CO" b="1" dirty="0"/>
          </a:p>
        </p:txBody>
      </p:sp>
      <p:sp>
        <p:nvSpPr>
          <p:cNvPr id="3" name="2 Marcador de contenido"/>
          <p:cNvSpPr>
            <a:spLocks noGrp="1"/>
          </p:cNvSpPr>
          <p:nvPr>
            <p:ph idx="1"/>
          </p:nvPr>
        </p:nvSpPr>
        <p:spPr/>
        <p:txBody>
          <a:bodyPr>
            <a:normAutofit fontScale="77500" lnSpcReduction="20000"/>
          </a:bodyPr>
          <a:lstStyle/>
          <a:p>
            <a:pPr algn="just"/>
            <a:r>
              <a:rPr lang="es-CO" dirty="0" smtClean="0"/>
              <a:t>En 8°, la estudiante </a:t>
            </a:r>
            <a:r>
              <a:rPr lang="es-CO" b="1" dirty="0" smtClean="0">
                <a:solidFill>
                  <a:srgbClr val="FF0000"/>
                </a:solidFill>
              </a:rPr>
              <a:t>demuestra</a:t>
            </a:r>
            <a:r>
              <a:rPr lang="es-CO" dirty="0" smtClean="0"/>
              <a:t> dominio de destrezas presentadas en grados anteriores. </a:t>
            </a:r>
            <a:r>
              <a:rPr lang="es-CO" b="1" dirty="0" smtClean="0">
                <a:solidFill>
                  <a:srgbClr val="FF0000"/>
                </a:solidFill>
              </a:rPr>
              <a:t>Lee</a:t>
            </a:r>
            <a:r>
              <a:rPr lang="es-CO" dirty="0" smtClean="0"/>
              <a:t> una amplia variedad de textos con diferentes propósitos. Al utilizar el proceso de escritura </a:t>
            </a:r>
            <a:r>
              <a:rPr lang="es-CO" b="1" dirty="0" smtClean="0">
                <a:solidFill>
                  <a:srgbClr val="FF0000"/>
                </a:solidFill>
              </a:rPr>
              <a:t>escribe</a:t>
            </a:r>
            <a:r>
              <a:rPr lang="es-CO" dirty="0" smtClean="0"/>
              <a:t> con una variedad de propósitos para persuadir, informar o entretener. </a:t>
            </a:r>
            <a:r>
              <a:rPr lang="es-CO" b="1" dirty="0" smtClean="0">
                <a:solidFill>
                  <a:srgbClr val="FF0000"/>
                </a:solidFill>
              </a:rPr>
              <a:t>Elabora</a:t>
            </a:r>
            <a:r>
              <a:rPr lang="es-CO" dirty="0" smtClean="0"/>
              <a:t> composiciones sin errores al aplicar sus conocimientos de uso, ortografía y puntuación. </a:t>
            </a:r>
            <a:r>
              <a:rPr lang="es-CO" b="1" dirty="0" smtClean="0">
                <a:solidFill>
                  <a:srgbClr val="FF0000"/>
                </a:solidFill>
              </a:rPr>
              <a:t>El objetivo es producir </a:t>
            </a:r>
            <a:r>
              <a:rPr lang="es-CO" dirty="0" smtClean="0"/>
              <a:t>textos bien escritos y publicables. </a:t>
            </a:r>
            <a:r>
              <a:rPr lang="es-CO" b="1" dirty="0" smtClean="0">
                <a:solidFill>
                  <a:srgbClr val="FF0000"/>
                </a:solidFill>
              </a:rPr>
              <a:t>Usa</a:t>
            </a:r>
            <a:r>
              <a:rPr lang="es-CO" dirty="0" smtClean="0"/>
              <a:t> citas propias de recursos múltiples en sus proyectos de investigación y </a:t>
            </a:r>
            <a:r>
              <a:rPr lang="es-CO" b="1" dirty="0" smtClean="0">
                <a:solidFill>
                  <a:srgbClr val="FF0000"/>
                </a:solidFill>
              </a:rPr>
              <a:t>elabora</a:t>
            </a:r>
            <a:r>
              <a:rPr lang="es-CO" dirty="0" smtClean="0"/>
              <a:t> presentaciones tanto escritas como orales que embellecen con medios audiovisuales y </a:t>
            </a:r>
            <a:r>
              <a:rPr lang="es-CO" dirty="0" err="1" smtClean="0"/>
              <a:t>multimediales</a:t>
            </a:r>
            <a:r>
              <a:rPr lang="es-CO" dirty="0" smtClean="0"/>
              <a:t>.</a:t>
            </a:r>
            <a:endParaRPr lang="es-CO" dirty="0"/>
          </a:p>
        </p:txBody>
      </p:sp>
    </p:spTree>
    <p:extLst>
      <p:ext uri="{BB962C8B-B14F-4D97-AF65-F5344CB8AC3E}">
        <p14:creationId xmlns:p14="http://schemas.microsoft.com/office/powerpoint/2010/main" val="141818775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SUGERENCIAS PARA LOS PADRES DE FAMILIAS</a:t>
            </a:r>
            <a:endParaRPr lang="es-CO" sz="3200" b="1" dirty="0"/>
          </a:p>
        </p:txBody>
      </p:sp>
      <p:sp>
        <p:nvSpPr>
          <p:cNvPr id="3" name="2 Marcador de contenido"/>
          <p:cNvSpPr>
            <a:spLocks noGrp="1"/>
          </p:cNvSpPr>
          <p:nvPr>
            <p:ph idx="1"/>
          </p:nvPr>
        </p:nvSpPr>
        <p:spPr/>
        <p:txBody>
          <a:bodyPr>
            <a:normAutofit fontScale="70000" lnSpcReduction="20000"/>
          </a:bodyPr>
          <a:lstStyle/>
          <a:p>
            <a:r>
              <a:rPr lang="es-CO" dirty="0" smtClean="0"/>
              <a:t>.-</a:t>
            </a:r>
            <a:r>
              <a:rPr lang="es-CO" b="1" dirty="0" smtClean="0">
                <a:solidFill>
                  <a:srgbClr val="FF0000"/>
                </a:solidFill>
              </a:rPr>
              <a:t>Lea </a:t>
            </a:r>
            <a:r>
              <a:rPr lang="es-CO" dirty="0" smtClean="0"/>
              <a:t>novelas, periódicos y revistas con su hija y discutan para comparar ideas y puntos de vista sobre las relaciones de éstos con la vida diaria de su hija y su familia.</a:t>
            </a:r>
          </a:p>
          <a:p>
            <a:r>
              <a:rPr lang="es-CO" dirty="0" smtClean="0"/>
              <a:t>.-</a:t>
            </a:r>
            <a:r>
              <a:rPr lang="es-CO" b="1" dirty="0" smtClean="0">
                <a:solidFill>
                  <a:srgbClr val="FF0000"/>
                </a:solidFill>
              </a:rPr>
              <a:t>Tenga</a:t>
            </a:r>
            <a:r>
              <a:rPr lang="es-CO" dirty="0" smtClean="0"/>
              <a:t> discusiones diarias en familia sobre lo que su hija aprende en clases.</a:t>
            </a:r>
          </a:p>
          <a:p>
            <a:r>
              <a:rPr lang="es-CO" dirty="0" smtClean="0"/>
              <a:t>.-</a:t>
            </a:r>
            <a:r>
              <a:rPr lang="es-CO" b="1" dirty="0" smtClean="0">
                <a:solidFill>
                  <a:srgbClr val="FF0000"/>
                </a:solidFill>
              </a:rPr>
              <a:t>Hágale</a:t>
            </a:r>
            <a:r>
              <a:rPr lang="es-CO" dirty="0" smtClean="0"/>
              <a:t> preguntas a su hija sobre sus trabajos e investigaciones de escritura.</a:t>
            </a:r>
          </a:p>
          <a:p>
            <a:r>
              <a:rPr lang="es-CO" dirty="0" smtClean="0"/>
              <a:t>.-</a:t>
            </a:r>
            <a:r>
              <a:rPr lang="es-CO" b="1" dirty="0" smtClean="0">
                <a:solidFill>
                  <a:srgbClr val="FF0000"/>
                </a:solidFill>
              </a:rPr>
              <a:t>Pídale</a:t>
            </a:r>
            <a:r>
              <a:rPr lang="es-CO" dirty="0" smtClean="0"/>
              <a:t> que le lea en voz alta parte de su trabajo. Haláguela y haga comentarios útiles en vez de calumniarla e injuriarla.</a:t>
            </a:r>
          </a:p>
          <a:p>
            <a:r>
              <a:rPr lang="es-CO" dirty="0" smtClean="0"/>
              <a:t>.-</a:t>
            </a:r>
            <a:r>
              <a:rPr lang="es-CO" b="1" dirty="0" smtClean="0">
                <a:solidFill>
                  <a:srgbClr val="FF0000"/>
                </a:solidFill>
              </a:rPr>
              <a:t>Revise</a:t>
            </a:r>
            <a:r>
              <a:rPr lang="es-CO" dirty="0" smtClean="0"/>
              <a:t> diariamente que su hija haya escrito sus asignaturas en una agenda, libreta, calendario y otros libros de asignaturas para estudiantes.</a:t>
            </a:r>
            <a:endParaRPr lang="es-CO" dirty="0"/>
          </a:p>
        </p:txBody>
      </p:sp>
    </p:spTree>
    <p:extLst>
      <p:ext uri="{BB962C8B-B14F-4D97-AF65-F5344CB8AC3E}">
        <p14:creationId xmlns:p14="http://schemas.microsoft.com/office/powerpoint/2010/main" val="57844626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b="1" dirty="0" smtClean="0"/>
              <a:t>SUGERENCIAS PARA LOS PADRES DE FAMILIA (continuación</a:t>
            </a:r>
            <a:r>
              <a:rPr lang="es-CO" dirty="0" smtClean="0"/>
              <a:t>)</a:t>
            </a:r>
            <a:endParaRPr lang="es-CO" dirty="0"/>
          </a:p>
        </p:txBody>
      </p:sp>
      <p:sp>
        <p:nvSpPr>
          <p:cNvPr id="3" name="2 Marcador de contenido"/>
          <p:cNvSpPr>
            <a:spLocks noGrp="1"/>
          </p:cNvSpPr>
          <p:nvPr>
            <p:ph idx="1"/>
          </p:nvPr>
        </p:nvSpPr>
        <p:spPr/>
        <p:txBody>
          <a:bodyPr>
            <a:normAutofit fontScale="77500" lnSpcReduction="20000"/>
          </a:bodyPr>
          <a:lstStyle/>
          <a:p>
            <a:pPr algn="just"/>
            <a:r>
              <a:rPr lang="es-CO" dirty="0" smtClean="0"/>
              <a:t>.-</a:t>
            </a:r>
            <a:r>
              <a:rPr lang="es-CO" b="1" dirty="0" smtClean="0">
                <a:solidFill>
                  <a:srgbClr val="FF0000"/>
                </a:solidFill>
              </a:rPr>
              <a:t>Anime</a:t>
            </a:r>
            <a:r>
              <a:rPr lang="es-CO" dirty="0" smtClean="0"/>
              <a:t> a su hija a leer libros que despierten su interés y ayúdela a localizar materiales de lectura a su nivel. Pida al docente o bibliotecario que le dé sugerencias.</a:t>
            </a:r>
          </a:p>
          <a:p>
            <a:pPr algn="just"/>
            <a:r>
              <a:rPr lang="es-CO" dirty="0" smtClean="0"/>
              <a:t>.-</a:t>
            </a:r>
            <a:r>
              <a:rPr lang="es-CO" b="1" dirty="0" smtClean="0">
                <a:solidFill>
                  <a:srgbClr val="FF0000"/>
                </a:solidFill>
              </a:rPr>
              <a:t>Visiten</a:t>
            </a:r>
            <a:r>
              <a:rPr lang="es-CO" dirty="0" smtClean="0"/>
              <a:t> regularmente las bibliotecas o papelerías para que su hija se sienta a gusto buscando los materiales que le interesan.</a:t>
            </a:r>
          </a:p>
          <a:p>
            <a:pPr algn="just"/>
            <a:r>
              <a:rPr lang="es-CO" dirty="0" smtClean="0"/>
              <a:t>.-</a:t>
            </a:r>
            <a:r>
              <a:rPr lang="es-CO" b="1" dirty="0" smtClean="0">
                <a:solidFill>
                  <a:srgbClr val="FF0000"/>
                </a:solidFill>
              </a:rPr>
              <a:t>Use</a:t>
            </a:r>
            <a:r>
              <a:rPr lang="es-CO" dirty="0" smtClean="0"/>
              <a:t> los recursos de vídeos de las bibliotecas o tiendas, y anime a su hija a ver películas de temas nuevos (ciencia, historia, documentales…).</a:t>
            </a:r>
          </a:p>
          <a:p>
            <a:pPr algn="just"/>
            <a:r>
              <a:rPr lang="es-CO" dirty="0" smtClean="0"/>
              <a:t>.-</a:t>
            </a:r>
            <a:r>
              <a:rPr lang="es-CO" b="1" dirty="0" smtClean="0">
                <a:solidFill>
                  <a:srgbClr val="FF0000"/>
                </a:solidFill>
              </a:rPr>
              <a:t>Pida</a:t>
            </a:r>
            <a:r>
              <a:rPr lang="es-CO" dirty="0" smtClean="0"/>
              <a:t> a su hija que le explique cómo usa la internet para hacer proyectos de la clase.</a:t>
            </a:r>
          </a:p>
          <a:p>
            <a:pPr algn="just"/>
            <a:r>
              <a:rPr lang="es-CO" dirty="0" smtClean="0"/>
              <a:t>.-</a:t>
            </a:r>
            <a:r>
              <a:rPr lang="es-CO" b="1" dirty="0" smtClean="0">
                <a:solidFill>
                  <a:srgbClr val="FF0000"/>
                </a:solidFill>
              </a:rPr>
              <a:t>Busque</a:t>
            </a:r>
            <a:r>
              <a:rPr lang="es-CO" dirty="0" smtClean="0"/>
              <a:t> buenas fuentes de lecturas recomendadas.</a:t>
            </a:r>
            <a:endParaRPr lang="es-CO" dirty="0"/>
          </a:p>
        </p:txBody>
      </p:sp>
    </p:spTree>
    <p:extLst>
      <p:ext uri="{BB962C8B-B14F-4D97-AF65-F5344CB8AC3E}">
        <p14:creationId xmlns:p14="http://schemas.microsoft.com/office/powerpoint/2010/main" val="239008483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GRADO NOVENO Y DÉCIMO</a:t>
            </a:r>
            <a:br>
              <a:rPr lang="es-CO" sz="3200" b="1" dirty="0" smtClean="0"/>
            </a:br>
            <a:r>
              <a:rPr lang="es-CO" sz="3200" b="1" dirty="0" smtClean="0"/>
              <a:t> (9°-10°)</a:t>
            </a:r>
            <a:endParaRPr lang="es-CO" sz="3200" b="1" dirty="0"/>
          </a:p>
        </p:txBody>
      </p:sp>
      <p:sp>
        <p:nvSpPr>
          <p:cNvPr id="3" name="2 Marcador de contenido"/>
          <p:cNvSpPr>
            <a:spLocks noGrp="1"/>
          </p:cNvSpPr>
          <p:nvPr>
            <p:ph idx="1"/>
          </p:nvPr>
        </p:nvSpPr>
        <p:spPr/>
        <p:txBody>
          <a:bodyPr>
            <a:normAutofit fontScale="85000" lnSpcReduction="20000"/>
          </a:bodyPr>
          <a:lstStyle/>
          <a:p>
            <a:pPr algn="just"/>
            <a:r>
              <a:rPr lang="es-CO" dirty="0" smtClean="0"/>
              <a:t>En 9° y 10°, la estudiante </a:t>
            </a:r>
            <a:r>
              <a:rPr lang="es-CO" b="1" dirty="0" smtClean="0">
                <a:solidFill>
                  <a:srgbClr val="FF0000"/>
                </a:solidFill>
              </a:rPr>
              <a:t>aplica </a:t>
            </a:r>
            <a:r>
              <a:rPr lang="es-CO" dirty="0" smtClean="0"/>
              <a:t>su conocimiento de los orígenes de las palabras para determinar el significado de nuevas palabras con las que se encuentra en sus materiales de lectura y </a:t>
            </a:r>
            <a:r>
              <a:rPr lang="es-CO" b="1" dirty="0" smtClean="0">
                <a:solidFill>
                  <a:srgbClr val="FF0000"/>
                </a:solidFill>
              </a:rPr>
              <a:t>usa</a:t>
            </a:r>
            <a:r>
              <a:rPr lang="es-CO" dirty="0" smtClean="0"/>
              <a:t> esas palabras de manera correcta. </a:t>
            </a:r>
            <a:r>
              <a:rPr lang="es-CO" b="1" dirty="0" smtClean="0">
                <a:solidFill>
                  <a:srgbClr val="FF0000"/>
                </a:solidFill>
              </a:rPr>
              <a:t>Lee y entiende </a:t>
            </a:r>
            <a:r>
              <a:rPr lang="es-CO" dirty="0" smtClean="0"/>
              <a:t>el material apropiado para su nivel y grado. </a:t>
            </a:r>
            <a:r>
              <a:rPr lang="es-CO" b="1" dirty="0" smtClean="0">
                <a:solidFill>
                  <a:srgbClr val="FF0000"/>
                </a:solidFill>
              </a:rPr>
              <a:t>Analiza</a:t>
            </a:r>
            <a:r>
              <a:rPr lang="es-CO" dirty="0" smtClean="0"/>
              <a:t> los patrones de organización, los argumentos y las posturas que se plantean. Además, al llegar a la Media, </a:t>
            </a:r>
            <a:r>
              <a:rPr lang="es-CO" b="1" dirty="0" smtClean="0">
                <a:solidFill>
                  <a:srgbClr val="FF0000"/>
                </a:solidFill>
              </a:rPr>
              <a:t>lee</a:t>
            </a:r>
            <a:r>
              <a:rPr lang="es-CO" dirty="0" smtClean="0"/>
              <a:t> dos millones de palabras anualmente por su cuenta, incluyendo una amplia variedad de literatura clásica y contemporánea, revistas, periódicos e información procedente de la Internet.</a:t>
            </a:r>
            <a:endParaRPr lang="es-CO" dirty="0"/>
          </a:p>
        </p:txBody>
      </p:sp>
    </p:spTree>
    <p:extLst>
      <p:ext uri="{BB962C8B-B14F-4D97-AF65-F5344CB8AC3E}">
        <p14:creationId xmlns:p14="http://schemas.microsoft.com/office/powerpoint/2010/main" val="28676248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4664"/>
            <a:ext cx="6965245" cy="1152128"/>
          </a:xfrm>
        </p:spPr>
        <p:txBody>
          <a:bodyPr>
            <a:normAutofit/>
          </a:bodyPr>
          <a:lstStyle/>
          <a:p>
            <a:r>
              <a:rPr lang="es-CO" sz="3200" b="1" dirty="0" smtClean="0"/>
              <a:t>GRADO NOVENO Y DÉCIMO</a:t>
            </a:r>
            <a:br>
              <a:rPr lang="es-CO" sz="3200" b="1" dirty="0" smtClean="0"/>
            </a:br>
            <a:r>
              <a:rPr lang="es-CO" sz="3200" b="1" dirty="0" smtClean="0"/>
              <a:t> (9°-10°) Continuación</a:t>
            </a:r>
            <a:endParaRPr lang="es-CO" sz="3200" b="1" dirty="0"/>
          </a:p>
        </p:txBody>
      </p:sp>
      <p:sp>
        <p:nvSpPr>
          <p:cNvPr id="3" name="2 Marcador de contenido"/>
          <p:cNvSpPr>
            <a:spLocks noGrp="1"/>
          </p:cNvSpPr>
          <p:nvPr>
            <p:ph idx="1"/>
          </p:nvPr>
        </p:nvSpPr>
        <p:spPr/>
        <p:txBody>
          <a:bodyPr>
            <a:normAutofit fontScale="85000" lnSpcReduction="20000"/>
          </a:bodyPr>
          <a:lstStyle/>
          <a:p>
            <a:pPr algn="just"/>
            <a:r>
              <a:rPr lang="es-CO" b="1" dirty="0" smtClean="0">
                <a:solidFill>
                  <a:srgbClr val="FF0000"/>
                </a:solidFill>
              </a:rPr>
              <a:t>Avanza</a:t>
            </a:r>
            <a:r>
              <a:rPr lang="es-CO" dirty="0" smtClean="0"/>
              <a:t> de manera palpable hacia el logro de sus estándares. </a:t>
            </a:r>
            <a:r>
              <a:rPr lang="es-CO" b="1" dirty="0" smtClean="0">
                <a:solidFill>
                  <a:srgbClr val="FF0000"/>
                </a:solidFill>
              </a:rPr>
              <a:t>Lee y responde </a:t>
            </a:r>
            <a:r>
              <a:rPr lang="es-CO" dirty="0" smtClean="0"/>
              <a:t>a obras de literatura que sean históricas o culturalmente significativas, que reflejen y complementen sus estudios de la historia y de las Ciencias Sociales. </a:t>
            </a:r>
            <a:r>
              <a:rPr lang="es-CO" b="1" dirty="0" smtClean="0">
                <a:solidFill>
                  <a:srgbClr val="FF0000"/>
                </a:solidFill>
              </a:rPr>
              <a:t>Lleva</a:t>
            </a:r>
            <a:r>
              <a:rPr lang="es-CO" dirty="0" smtClean="0"/>
              <a:t> a cabo análisis a fondo de patrones y temas recurrentes. </a:t>
            </a:r>
            <a:r>
              <a:rPr lang="es-CO" b="1" dirty="0" smtClean="0">
                <a:solidFill>
                  <a:srgbClr val="FF0000"/>
                </a:solidFill>
              </a:rPr>
              <a:t>Escribe</a:t>
            </a:r>
            <a:r>
              <a:rPr lang="es-CO" dirty="0" smtClean="0"/>
              <a:t> ensayos coherentes y precisos que transmiten una perspectiva bien definida y un argumento bien razonado. La composición escrita demuestra la ciencia que la estudiante tiene de su público y de su propósito. </a:t>
            </a:r>
            <a:r>
              <a:rPr lang="es-CO" b="1" dirty="0" smtClean="0">
                <a:solidFill>
                  <a:srgbClr val="FF0000"/>
                </a:solidFill>
              </a:rPr>
              <a:t>Va</a:t>
            </a:r>
            <a:r>
              <a:rPr lang="es-CO" dirty="0" smtClean="0"/>
              <a:t> propagando a través de las etapas del proceso de la composición escrita conforme ello se hace necesario.</a:t>
            </a:r>
            <a:endParaRPr lang="es-CO" dirty="0"/>
          </a:p>
        </p:txBody>
      </p:sp>
    </p:spTree>
    <p:extLst>
      <p:ext uri="{BB962C8B-B14F-4D97-AF65-F5344CB8AC3E}">
        <p14:creationId xmlns:p14="http://schemas.microsoft.com/office/powerpoint/2010/main" val="15348963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GRADO NOVENO Y DÉCIMO </a:t>
            </a:r>
            <a:br>
              <a:rPr lang="es-CO" sz="3200" b="1" dirty="0" smtClean="0"/>
            </a:br>
            <a:r>
              <a:rPr lang="es-CO" sz="3200" b="1" dirty="0" smtClean="0"/>
              <a:t>(9°-10°) Continuación</a:t>
            </a:r>
            <a:endParaRPr lang="es-CO" sz="3200" b="1" dirty="0"/>
          </a:p>
        </p:txBody>
      </p:sp>
      <p:sp>
        <p:nvSpPr>
          <p:cNvPr id="3" name="2 Marcador de contenido"/>
          <p:cNvSpPr>
            <a:spLocks noGrp="1"/>
          </p:cNvSpPr>
          <p:nvPr>
            <p:ph idx="1"/>
          </p:nvPr>
        </p:nvSpPr>
        <p:spPr/>
        <p:txBody>
          <a:bodyPr>
            <a:normAutofit fontScale="70000" lnSpcReduction="20000"/>
          </a:bodyPr>
          <a:lstStyle/>
          <a:p>
            <a:pPr algn="just"/>
            <a:r>
              <a:rPr lang="es-CO" b="1" dirty="0" smtClean="0">
                <a:solidFill>
                  <a:srgbClr val="FF0000"/>
                </a:solidFill>
              </a:rPr>
              <a:t>Combina</a:t>
            </a:r>
            <a:r>
              <a:rPr lang="es-CO" dirty="0" smtClean="0"/>
              <a:t>  las estrategias retóricas, la exposición, la persuasión y la descripción para producir textos de por lo menos 1.500 palabras cada uno. Las composiciones </a:t>
            </a:r>
            <a:r>
              <a:rPr lang="es-CO" b="1" dirty="0" smtClean="0">
                <a:solidFill>
                  <a:srgbClr val="FF0000"/>
                </a:solidFill>
              </a:rPr>
              <a:t>demuestran</a:t>
            </a:r>
            <a:r>
              <a:rPr lang="es-CO" dirty="0" smtClean="0"/>
              <a:t> un dominio del lenguaje y la investigación, organización y redacción indicadas en el eje de producción textual. </a:t>
            </a:r>
            <a:r>
              <a:rPr lang="es-CO" b="1" dirty="0" smtClean="0">
                <a:solidFill>
                  <a:srgbClr val="FF0000"/>
                </a:solidFill>
              </a:rPr>
              <a:t>Formula</a:t>
            </a:r>
            <a:r>
              <a:rPr lang="es-CO" dirty="0" smtClean="0"/>
              <a:t> juicios competentes acerca de la comunicación oral. </a:t>
            </a:r>
            <a:r>
              <a:rPr lang="es-CO" b="1" dirty="0" smtClean="0">
                <a:solidFill>
                  <a:srgbClr val="FF0000"/>
                </a:solidFill>
              </a:rPr>
              <a:t>Hace</a:t>
            </a:r>
            <a:r>
              <a:rPr lang="es-CO" dirty="0" smtClean="0"/>
              <a:t> propias presentaciones bien definidas y coherentes que transmiten perspectivas claras y precisa, así como un sólido razonamiento. </a:t>
            </a:r>
            <a:r>
              <a:rPr lang="es-CO" b="1" dirty="0" smtClean="0"/>
              <a:t>Emplea</a:t>
            </a:r>
            <a:r>
              <a:rPr lang="es-CO" dirty="0" smtClean="0"/>
              <a:t> ademanes, </a:t>
            </a:r>
            <a:r>
              <a:rPr lang="es-CO" dirty="0"/>
              <a:t>t</a:t>
            </a:r>
            <a:r>
              <a:rPr lang="es-CO" dirty="0" smtClean="0"/>
              <a:t>ono y vocabulario idóneos al público y al propósito que se persigue. </a:t>
            </a:r>
            <a:r>
              <a:rPr lang="es-CO" b="1" dirty="0" smtClean="0">
                <a:solidFill>
                  <a:srgbClr val="FF0000"/>
                </a:solidFill>
              </a:rPr>
              <a:t>Hace</a:t>
            </a:r>
            <a:r>
              <a:rPr lang="es-CO" dirty="0" smtClean="0"/>
              <a:t> presentaciones formales e improvisadas bien estructuradas, que combinan las estrategias retóricas tradicionales de la narración, la  exposición, la persuasión y la descripción.</a:t>
            </a:r>
            <a:endParaRPr lang="es-CO" dirty="0"/>
          </a:p>
        </p:txBody>
      </p:sp>
    </p:spTree>
    <p:extLst>
      <p:ext uri="{BB962C8B-B14F-4D97-AF65-F5344CB8AC3E}">
        <p14:creationId xmlns:p14="http://schemas.microsoft.com/office/powerpoint/2010/main" val="32920899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b="1" dirty="0" smtClean="0"/>
              <a:t>SUGERENCIAS PARA LOS PADRES DE FAMILIA </a:t>
            </a:r>
            <a:r>
              <a:rPr lang="es-CO" dirty="0" smtClean="0"/>
              <a:t>(9° -10°)</a:t>
            </a:r>
            <a:endParaRPr lang="es-CO" dirty="0"/>
          </a:p>
        </p:txBody>
      </p:sp>
      <p:sp>
        <p:nvSpPr>
          <p:cNvPr id="3" name="2 Marcador de contenido"/>
          <p:cNvSpPr>
            <a:spLocks noGrp="1"/>
          </p:cNvSpPr>
          <p:nvPr>
            <p:ph idx="1"/>
          </p:nvPr>
        </p:nvSpPr>
        <p:spPr/>
        <p:txBody>
          <a:bodyPr>
            <a:normAutofit fontScale="77500" lnSpcReduction="20000"/>
          </a:bodyPr>
          <a:lstStyle/>
          <a:p>
            <a:r>
              <a:rPr lang="es-CO" dirty="0" smtClean="0"/>
              <a:t>.-</a:t>
            </a:r>
            <a:r>
              <a:rPr lang="es-CO" b="1" dirty="0" smtClean="0">
                <a:solidFill>
                  <a:srgbClr val="FF0000"/>
                </a:solidFill>
              </a:rPr>
              <a:t>Observe </a:t>
            </a:r>
            <a:r>
              <a:rPr lang="es-CO" dirty="0" smtClean="0"/>
              <a:t>cuáles son los intereses de su hija.</a:t>
            </a:r>
          </a:p>
          <a:p>
            <a:r>
              <a:rPr lang="es-CO" dirty="0" smtClean="0"/>
              <a:t>.-</a:t>
            </a:r>
            <a:r>
              <a:rPr lang="es-CO" b="1" dirty="0" smtClean="0">
                <a:solidFill>
                  <a:srgbClr val="FF0000"/>
                </a:solidFill>
              </a:rPr>
              <a:t>Permita</a:t>
            </a:r>
            <a:r>
              <a:rPr lang="es-CO" dirty="0" smtClean="0"/>
              <a:t> que su hija experimente oportunidades variadas de carreras y oficios.</a:t>
            </a:r>
          </a:p>
          <a:p>
            <a:r>
              <a:rPr lang="es-CO" dirty="0" smtClean="0"/>
              <a:t>.-</a:t>
            </a:r>
            <a:r>
              <a:rPr lang="es-CO" b="1" dirty="0" smtClean="0">
                <a:solidFill>
                  <a:srgbClr val="FF0000"/>
                </a:solidFill>
              </a:rPr>
              <a:t>Señale </a:t>
            </a:r>
            <a:r>
              <a:rPr lang="es-CO" dirty="0" smtClean="0"/>
              <a:t>oportunidades de trabajo en los periódicos nacionales y locales.</a:t>
            </a:r>
          </a:p>
          <a:p>
            <a:r>
              <a:rPr lang="es-CO" dirty="0" smtClean="0"/>
              <a:t>.-</a:t>
            </a:r>
            <a:r>
              <a:rPr lang="es-CO" b="1" dirty="0" smtClean="0">
                <a:solidFill>
                  <a:srgbClr val="FF0000"/>
                </a:solidFill>
              </a:rPr>
              <a:t>Asista </a:t>
            </a:r>
            <a:r>
              <a:rPr lang="es-CO" dirty="0" smtClean="0"/>
              <a:t>a lanzamientos de libros u otro eventos como ferias, exposiciones.</a:t>
            </a:r>
          </a:p>
          <a:p>
            <a:r>
              <a:rPr lang="es-CO" dirty="0" smtClean="0"/>
              <a:t>.-</a:t>
            </a:r>
            <a:r>
              <a:rPr lang="es-CO" b="1" dirty="0" smtClean="0">
                <a:solidFill>
                  <a:srgbClr val="FF0000"/>
                </a:solidFill>
              </a:rPr>
              <a:t>Comente</a:t>
            </a:r>
            <a:r>
              <a:rPr lang="es-CO" dirty="0" smtClean="0"/>
              <a:t> con su hija las aplicaciones de la asignatura en el mercado laboral.</a:t>
            </a:r>
          </a:p>
          <a:p>
            <a:r>
              <a:rPr lang="es-CO" dirty="0" smtClean="0"/>
              <a:t>.-</a:t>
            </a:r>
            <a:r>
              <a:rPr lang="es-CO" b="1" dirty="0" smtClean="0">
                <a:solidFill>
                  <a:srgbClr val="FF0000"/>
                </a:solidFill>
              </a:rPr>
              <a:t>Use</a:t>
            </a:r>
            <a:r>
              <a:rPr lang="es-CO" dirty="0" smtClean="0"/>
              <a:t> la internet con su hija.</a:t>
            </a:r>
          </a:p>
          <a:p>
            <a:r>
              <a:rPr lang="es-CO" dirty="0" smtClean="0"/>
              <a:t>.-</a:t>
            </a:r>
            <a:r>
              <a:rPr lang="es-CO" b="1" dirty="0" smtClean="0">
                <a:solidFill>
                  <a:srgbClr val="FF0000"/>
                </a:solidFill>
              </a:rPr>
              <a:t>Fomente</a:t>
            </a:r>
            <a:r>
              <a:rPr lang="es-CO" dirty="0" smtClean="0"/>
              <a:t> la lectura para obtener y procesar información.</a:t>
            </a:r>
            <a:endParaRPr lang="es-CO" dirty="0"/>
          </a:p>
        </p:txBody>
      </p:sp>
    </p:spTree>
    <p:extLst>
      <p:ext uri="{BB962C8B-B14F-4D97-AF65-F5344CB8AC3E}">
        <p14:creationId xmlns:p14="http://schemas.microsoft.com/office/powerpoint/2010/main" val="38300854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b="1" dirty="0" smtClean="0"/>
              <a:t>SUGERENCIAS PARA LOS PADRES DE FAMILIA (continuación</a:t>
            </a:r>
            <a:r>
              <a:rPr lang="es-CO" dirty="0" smtClean="0"/>
              <a:t>)</a:t>
            </a:r>
            <a:endParaRPr lang="es-CO" dirty="0"/>
          </a:p>
        </p:txBody>
      </p:sp>
      <p:sp>
        <p:nvSpPr>
          <p:cNvPr id="3" name="2 Marcador de contenido"/>
          <p:cNvSpPr>
            <a:spLocks noGrp="1"/>
          </p:cNvSpPr>
          <p:nvPr>
            <p:ph idx="1"/>
          </p:nvPr>
        </p:nvSpPr>
        <p:spPr/>
        <p:txBody>
          <a:bodyPr>
            <a:normAutofit fontScale="77500" lnSpcReduction="20000"/>
          </a:bodyPr>
          <a:lstStyle/>
          <a:p>
            <a:r>
              <a:rPr lang="es-CO" dirty="0" smtClean="0"/>
              <a:t>.-</a:t>
            </a:r>
            <a:r>
              <a:rPr lang="es-CO" b="1" dirty="0" smtClean="0">
                <a:solidFill>
                  <a:srgbClr val="FF0000"/>
                </a:solidFill>
              </a:rPr>
              <a:t>Anime</a:t>
            </a:r>
            <a:r>
              <a:rPr lang="es-CO" dirty="0" smtClean="0"/>
              <a:t> a su hija a tomar cursos optativos y aplicaciones computacionales.</a:t>
            </a:r>
          </a:p>
          <a:p>
            <a:r>
              <a:rPr lang="es-CO" dirty="0" smtClean="0"/>
              <a:t>.-</a:t>
            </a:r>
            <a:r>
              <a:rPr lang="es-CO" b="1" dirty="0" smtClean="0">
                <a:solidFill>
                  <a:srgbClr val="FF0000"/>
                </a:solidFill>
              </a:rPr>
              <a:t>Observe y comente </a:t>
            </a:r>
            <a:r>
              <a:rPr lang="es-CO" dirty="0" smtClean="0"/>
              <a:t>con su hija varios opciones de trabajo.</a:t>
            </a:r>
          </a:p>
          <a:p>
            <a:r>
              <a:rPr lang="es-CO" dirty="0" smtClean="0"/>
              <a:t>.-</a:t>
            </a:r>
            <a:r>
              <a:rPr lang="es-CO" b="1" dirty="0" smtClean="0">
                <a:solidFill>
                  <a:srgbClr val="FF0000"/>
                </a:solidFill>
              </a:rPr>
              <a:t>Actúe </a:t>
            </a:r>
            <a:r>
              <a:rPr lang="es-CO" dirty="0" smtClean="0"/>
              <a:t>con su hija entrevistas de trabajo para ayudarle a desarrollar destrezas para entrevistas.</a:t>
            </a:r>
          </a:p>
          <a:p>
            <a:r>
              <a:rPr lang="es-CO" dirty="0" smtClean="0"/>
              <a:t>.-</a:t>
            </a:r>
            <a:r>
              <a:rPr lang="es-CO" b="1" dirty="0" smtClean="0">
                <a:solidFill>
                  <a:srgbClr val="FF0000"/>
                </a:solidFill>
              </a:rPr>
              <a:t>Resalte</a:t>
            </a:r>
            <a:r>
              <a:rPr lang="es-CO" dirty="0" smtClean="0"/>
              <a:t> la importancia de la educación.</a:t>
            </a:r>
          </a:p>
          <a:p>
            <a:r>
              <a:rPr lang="es-CO" dirty="0" smtClean="0"/>
              <a:t>.-</a:t>
            </a:r>
            <a:r>
              <a:rPr lang="es-CO" b="1" dirty="0" smtClean="0">
                <a:solidFill>
                  <a:srgbClr val="FF0000"/>
                </a:solidFill>
              </a:rPr>
              <a:t>Compare</a:t>
            </a:r>
            <a:r>
              <a:rPr lang="es-CO" dirty="0" smtClean="0"/>
              <a:t> con su hija ejemplos de buenos currículos laborales.</a:t>
            </a:r>
          </a:p>
          <a:p>
            <a:r>
              <a:rPr lang="es-CO" dirty="0" smtClean="0"/>
              <a:t>.-</a:t>
            </a:r>
            <a:r>
              <a:rPr lang="es-CO" b="1" dirty="0" smtClean="0">
                <a:solidFill>
                  <a:srgbClr val="FF0000"/>
                </a:solidFill>
              </a:rPr>
              <a:t>Llene</a:t>
            </a:r>
            <a:r>
              <a:rPr lang="es-CO" dirty="0" smtClean="0"/>
              <a:t> con su hija solicitudes de trabajo, como práctica.</a:t>
            </a:r>
          </a:p>
          <a:p>
            <a:r>
              <a:rPr lang="es-CO" dirty="0" smtClean="0"/>
              <a:t>.-</a:t>
            </a:r>
            <a:r>
              <a:rPr lang="es-CO" b="1" dirty="0" smtClean="0">
                <a:solidFill>
                  <a:srgbClr val="FF0000"/>
                </a:solidFill>
              </a:rPr>
              <a:t>Explique y comente </a:t>
            </a:r>
            <a:r>
              <a:rPr lang="es-CO" dirty="0" smtClean="0"/>
              <a:t>el trabajo (esfuerzo físico) con los empleos y carrera que no requieren trabajo físico.</a:t>
            </a:r>
            <a:endParaRPr lang="es-CO" dirty="0"/>
          </a:p>
        </p:txBody>
      </p:sp>
    </p:spTree>
    <p:extLst>
      <p:ext uri="{BB962C8B-B14F-4D97-AF65-F5344CB8AC3E}">
        <p14:creationId xmlns:p14="http://schemas.microsoft.com/office/powerpoint/2010/main" val="138050740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GRADO UNDÉCIMO (11°)</a:t>
            </a:r>
            <a:endParaRPr lang="es-CO" b="1" dirty="0"/>
          </a:p>
        </p:txBody>
      </p:sp>
      <p:sp>
        <p:nvSpPr>
          <p:cNvPr id="3" name="2 Marcador de contenido"/>
          <p:cNvSpPr>
            <a:spLocks noGrp="1"/>
          </p:cNvSpPr>
          <p:nvPr>
            <p:ph idx="1"/>
          </p:nvPr>
        </p:nvSpPr>
        <p:spPr/>
        <p:txBody>
          <a:bodyPr>
            <a:normAutofit fontScale="85000" lnSpcReduction="20000"/>
          </a:bodyPr>
          <a:lstStyle/>
          <a:p>
            <a:pPr algn="just"/>
            <a:r>
              <a:rPr lang="es-CO" dirty="0" smtClean="0"/>
              <a:t>La estudiante </a:t>
            </a:r>
            <a:r>
              <a:rPr lang="es-CO" b="1" dirty="0" smtClean="0">
                <a:solidFill>
                  <a:srgbClr val="FF0000"/>
                </a:solidFill>
              </a:rPr>
              <a:t>formula</a:t>
            </a:r>
            <a:r>
              <a:rPr lang="es-CO" dirty="0" smtClean="0"/>
              <a:t> juicios competentes acerca de la comunicación oral. </a:t>
            </a:r>
            <a:r>
              <a:rPr lang="es-CO" b="1" dirty="0" smtClean="0">
                <a:solidFill>
                  <a:srgbClr val="FF0000"/>
                </a:solidFill>
              </a:rPr>
              <a:t>Hace</a:t>
            </a:r>
            <a:r>
              <a:rPr lang="es-CO" dirty="0" smtClean="0"/>
              <a:t> sus propias presentaciones bien definidas y coherentes, que trasmiten perspectivas claras y precisas, así como un sólido razonamiento. </a:t>
            </a:r>
            <a:r>
              <a:rPr lang="es-CO" b="1" dirty="0" smtClean="0">
                <a:solidFill>
                  <a:srgbClr val="FF0000"/>
                </a:solidFill>
              </a:rPr>
              <a:t>Emplea</a:t>
            </a:r>
            <a:r>
              <a:rPr lang="es-CO" dirty="0" smtClean="0"/>
              <a:t> ademanes, tono y vocabulario idóneos al público y al propósito que se persigue. </a:t>
            </a:r>
            <a:r>
              <a:rPr lang="es-CO" b="1" dirty="0" smtClean="0">
                <a:solidFill>
                  <a:srgbClr val="FF0000"/>
                </a:solidFill>
              </a:rPr>
              <a:t>Hace </a:t>
            </a:r>
            <a:r>
              <a:rPr lang="es-CO" dirty="0" smtClean="0"/>
              <a:t>presentaciones formales e improvisadas bien estructuradas, que combinan las estrategias retóricas tradicionales de la narración, la exposición, la persuasión y la descripción. Los discursos </a:t>
            </a:r>
            <a:r>
              <a:rPr lang="es-CO" b="1" dirty="0" smtClean="0">
                <a:solidFill>
                  <a:srgbClr val="FF0000"/>
                </a:solidFill>
              </a:rPr>
              <a:t>demuestran</a:t>
            </a:r>
            <a:r>
              <a:rPr lang="es-CO" dirty="0" smtClean="0"/>
              <a:t> un dominio del vocabulario.</a:t>
            </a:r>
            <a:endParaRPr lang="es-CO" dirty="0"/>
          </a:p>
        </p:txBody>
      </p:sp>
    </p:spTree>
    <p:extLst>
      <p:ext uri="{BB962C8B-B14F-4D97-AF65-F5344CB8AC3E}">
        <p14:creationId xmlns:p14="http://schemas.microsoft.com/office/powerpoint/2010/main" val="19781042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b="1" dirty="0" smtClean="0"/>
              <a:t>GRADO UNDÉCIMO (11°) </a:t>
            </a:r>
            <a:br>
              <a:rPr lang="es-CO" sz="3600" b="1" dirty="0" smtClean="0"/>
            </a:br>
            <a:r>
              <a:rPr lang="es-CO" sz="3600" b="1" dirty="0" smtClean="0"/>
              <a:t>Continuación</a:t>
            </a:r>
            <a:endParaRPr lang="es-CO" sz="3600" b="1" dirty="0"/>
          </a:p>
        </p:txBody>
      </p:sp>
      <p:sp>
        <p:nvSpPr>
          <p:cNvPr id="3" name="2 Marcador de contenido"/>
          <p:cNvSpPr>
            <a:spLocks noGrp="1"/>
          </p:cNvSpPr>
          <p:nvPr>
            <p:ph idx="1"/>
          </p:nvPr>
        </p:nvSpPr>
        <p:spPr/>
        <p:txBody>
          <a:bodyPr>
            <a:normAutofit fontScale="85000" lnSpcReduction="20000"/>
          </a:bodyPr>
          <a:lstStyle/>
          <a:p>
            <a:pPr algn="just"/>
            <a:r>
              <a:rPr lang="es-CO" b="1" dirty="0" smtClean="0">
                <a:solidFill>
                  <a:srgbClr val="FF0000"/>
                </a:solidFill>
              </a:rPr>
              <a:t>Aplica</a:t>
            </a:r>
            <a:r>
              <a:rPr lang="es-CO" dirty="0" smtClean="0"/>
              <a:t> su conocimiento de los orígenes de las palabras para determinar el significado de nuevas palabras con las que se encuentra en sus materiales de lectura y </a:t>
            </a:r>
            <a:r>
              <a:rPr lang="es-CO" b="1" dirty="0" smtClean="0">
                <a:solidFill>
                  <a:srgbClr val="FF0000"/>
                </a:solidFill>
              </a:rPr>
              <a:t>usa</a:t>
            </a:r>
            <a:r>
              <a:rPr lang="es-CO" dirty="0" smtClean="0"/>
              <a:t> esas palabras de manera correcta. </a:t>
            </a:r>
            <a:r>
              <a:rPr lang="es-CO" b="1" dirty="0" smtClean="0">
                <a:solidFill>
                  <a:srgbClr val="FF0000"/>
                </a:solidFill>
              </a:rPr>
              <a:t>Lee y entiende </a:t>
            </a:r>
            <a:r>
              <a:rPr lang="es-CO" dirty="0" smtClean="0"/>
              <a:t>el material apropiado para su nivel y grado. </a:t>
            </a:r>
            <a:r>
              <a:rPr lang="es-CO" b="1" dirty="0" smtClean="0">
                <a:solidFill>
                  <a:srgbClr val="FF0000"/>
                </a:solidFill>
              </a:rPr>
              <a:t>Analiza</a:t>
            </a:r>
            <a:r>
              <a:rPr lang="es-CO" dirty="0" smtClean="0"/>
              <a:t> los patrones de organización, los argumentos y las posturas que se plantean. </a:t>
            </a:r>
            <a:r>
              <a:rPr lang="es-CO" b="1" dirty="0" smtClean="0">
                <a:solidFill>
                  <a:srgbClr val="FF0000"/>
                </a:solidFill>
              </a:rPr>
              <a:t>Lee comprensivamente</a:t>
            </a:r>
            <a:r>
              <a:rPr lang="es-CO" dirty="0" smtClean="0"/>
              <a:t> dos millones de palabras anualmente por su cuenta, incluyendo una amplia variedad de literatura clásica y contemporánea, revistas, periódicos e información procedente de la internet.</a:t>
            </a:r>
            <a:endParaRPr lang="es-CO" dirty="0"/>
          </a:p>
        </p:txBody>
      </p:sp>
    </p:spTree>
    <p:extLst>
      <p:ext uri="{BB962C8B-B14F-4D97-AF65-F5344CB8AC3E}">
        <p14:creationId xmlns:p14="http://schemas.microsoft.com/office/powerpoint/2010/main" val="9792468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a:bodyPr>
          <a:lstStyle/>
          <a:p>
            <a:r>
              <a:rPr lang="es-CO" sz="3600" dirty="0" smtClean="0"/>
              <a:t>PRESENTACIÓN (continuación</a:t>
            </a:r>
            <a:r>
              <a:rPr lang="es-CO" dirty="0" smtClean="0"/>
              <a:t>)</a:t>
            </a:r>
            <a:endParaRPr lang="es-CO" dirty="0"/>
          </a:p>
        </p:txBody>
      </p:sp>
      <p:sp>
        <p:nvSpPr>
          <p:cNvPr id="3" name="2 Marcador de contenido"/>
          <p:cNvSpPr>
            <a:spLocks noGrp="1"/>
          </p:cNvSpPr>
          <p:nvPr>
            <p:ph idx="1"/>
          </p:nvPr>
        </p:nvSpPr>
        <p:spPr>
          <a:xfrm>
            <a:off x="457200" y="1124744"/>
            <a:ext cx="8229600" cy="5001419"/>
          </a:xfrm>
        </p:spPr>
        <p:txBody>
          <a:bodyPr>
            <a:normAutofit fontScale="62500" lnSpcReduction="20000"/>
          </a:bodyPr>
          <a:lstStyle/>
          <a:p>
            <a:pPr algn="just"/>
            <a:r>
              <a:rPr lang="es-CO" dirty="0" smtClean="0"/>
              <a:t>Daniel </a:t>
            </a:r>
            <a:r>
              <a:rPr lang="es-CO" dirty="0" err="1" smtClean="0"/>
              <a:t>Cassany</a:t>
            </a:r>
            <a:r>
              <a:rPr lang="es-CO" dirty="0" smtClean="0"/>
              <a:t> (2006),  en Tras las líneas. Sobre la lectura  contemporánea, reflexiona  en torno de los cambios que se producen en las prácticas lectoras en la sociedad contemporánea. Partiendo de la tesis  de que la comprensión de los textos  proviene de la comunidad de hablantes, de la cultura  compartida entre  escritores y lectores, </a:t>
            </a:r>
            <a:r>
              <a:rPr lang="es-CO" b="1" dirty="0" err="1" smtClean="0"/>
              <a:t>Cassany</a:t>
            </a:r>
            <a:r>
              <a:rPr lang="es-CO" b="1" dirty="0" smtClean="0"/>
              <a:t> p</a:t>
            </a:r>
            <a:r>
              <a:rPr lang="es-CO" dirty="0" smtClean="0"/>
              <a:t>ropone una mirada compleja  (enfoque sociocultural), en la que aprender a leer no supone solo desarrollar procesos cognitivos, sino adquirir también los conocimientos  socioculturales particulares de cada discurso, de cada práctica de lectoescritura. Desde este lugar, la concepción lingüística (el significado  está en el texto) y  la  concepción psicolingüística (el significado  se construye atendiendo al texto, a  los  conocimientos previos,  desarrollando  habilidades cognitivas…) sobre la comprensión lectora  son  enriquecidas con  una tercera: la concepción  sociocultural. Esta  concepción pone  énfasis en que tanto el significado  como  el conocimiento previo  tienen origen   social,  en que siempre hay alguien  detrás del discurso que expresa su visión del mundo  (no hay discurso neutro),   en  que los actos de </a:t>
            </a:r>
            <a:r>
              <a:rPr lang="es-CO" dirty="0" err="1" smtClean="0"/>
              <a:t>literacidad</a:t>
            </a:r>
            <a:r>
              <a:rPr lang="es-CO" dirty="0" smtClean="0"/>
              <a:t> se dan en contextos, ámbitos e  instituciones particulares.</a:t>
            </a:r>
          </a:p>
          <a:p>
            <a:pPr algn="just"/>
            <a:endParaRPr lang="es-CO" dirty="0"/>
          </a:p>
        </p:txBody>
      </p:sp>
    </p:spTree>
    <p:extLst>
      <p:ext uri="{BB962C8B-B14F-4D97-AF65-F5344CB8AC3E}">
        <p14:creationId xmlns:p14="http://schemas.microsoft.com/office/powerpoint/2010/main" val="187190909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b="1" dirty="0" smtClean="0"/>
              <a:t>SUGERENCIAS A LOS PADRES DE FAMILIA O ACUDIENTES</a:t>
            </a:r>
            <a:endParaRPr lang="es-CO" sz="3600" b="1" dirty="0"/>
          </a:p>
        </p:txBody>
      </p:sp>
      <p:sp>
        <p:nvSpPr>
          <p:cNvPr id="3" name="2 Marcador de contenido"/>
          <p:cNvSpPr>
            <a:spLocks noGrp="1"/>
          </p:cNvSpPr>
          <p:nvPr>
            <p:ph idx="1"/>
          </p:nvPr>
        </p:nvSpPr>
        <p:spPr/>
        <p:txBody>
          <a:bodyPr>
            <a:normAutofit fontScale="77500" lnSpcReduction="20000"/>
          </a:bodyPr>
          <a:lstStyle/>
          <a:p>
            <a:pPr algn="just"/>
            <a:r>
              <a:rPr lang="es-CO" b="1" dirty="0" smtClean="0">
                <a:solidFill>
                  <a:srgbClr val="FF0000"/>
                </a:solidFill>
              </a:rPr>
              <a:t>Lea</a:t>
            </a:r>
            <a:r>
              <a:rPr lang="es-CO" dirty="0" smtClean="0"/>
              <a:t> conjuntamente las editoriales y las columnas de opinión de los periódicos nacionales. </a:t>
            </a:r>
            <a:r>
              <a:rPr lang="es-CO" b="1" dirty="0" smtClean="0">
                <a:solidFill>
                  <a:srgbClr val="FF0000"/>
                </a:solidFill>
              </a:rPr>
              <a:t>Contraste </a:t>
            </a:r>
            <a:r>
              <a:rPr lang="es-CO" dirty="0" smtClean="0"/>
              <a:t>con su hija el pensamiento del columnista con los suyos y los de ella. </a:t>
            </a:r>
            <a:r>
              <a:rPr lang="es-CO" b="1" dirty="0" smtClean="0">
                <a:solidFill>
                  <a:srgbClr val="FF0000"/>
                </a:solidFill>
              </a:rPr>
              <a:t>Identifique</a:t>
            </a:r>
            <a:r>
              <a:rPr lang="es-CO" dirty="0" smtClean="0"/>
              <a:t> con ella el tono del texto. </a:t>
            </a:r>
            <a:r>
              <a:rPr lang="es-CO" b="1" dirty="0" smtClean="0">
                <a:solidFill>
                  <a:srgbClr val="FF0000"/>
                </a:solidFill>
              </a:rPr>
              <a:t>Planee</a:t>
            </a:r>
            <a:r>
              <a:rPr lang="es-CO" dirty="0" smtClean="0"/>
              <a:t> escritura con su hija textos sencillos argumentativos sobre problemáticas cotidianas. </a:t>
            </a:r>
            <a:r>
              <a:rPr lang="es-CO" b="1" dirty="0" smtClean="0">
                <a:solidFill>
                  <a:srgbClr val="FF0000"/>
                </a:solidFill>
              </a:rPr>
              <a:t>Visite</a:t>
            </a:r>
            <a:r>
              <a:rPr lang="es-CO" dirty="0" smtClean="0"/>
              <a:t> con su hija las papelerías para comprar las obras literarias. </a:t>
            </a:r>
            <a:r>
              <a:rPr lang="es-CO" b="1" dirty="0" smtClean="0">
                <a:solidFill>
                  <a:srgbClr val="FF0000"/>
                </a:solidFill>
              </a:rPr>
              <a:t>Acompáñela</a:t>
            </a:r>
            <a:r>
              <a:rPr lang="es-CO" dirty="0" smtClean="0"/>
              <a:t> de vez en cuando a la biblioteca del municipio para identificar las  obras literarias que le recomiendan leer para la clase. </a:t>
            </a:r>
            <a:r>
              <a:rPr lang="es-CO" b="1" dirty="0" smtClean="0">
                <a:solidFill>
                  <a:srgbClr val="FF0000"/>
                </a:solidFill>
              </a:rPr>
              <a:t>Discuta </a:t>
            </a:r>
            <a:r>
              <a:rPr lang="es-CO" dirty="0" smtClean="0"/>
              <a:t>con su hija los elementos intertextuales y </a:t>
            </a:r>
            <a:r>
              <a:rPr lang="es-CO" dirty="0" err="1" smtClean="0"/>
              <a:t>extratextuales</a:t>
            </a:r>
            <a:r>
              <a:rPr lang="es-CO" dirty="0" smtClean="0"/>
              <a:t> de las obras. </a:t>
            </a:r>
            <a:r>
              <a:rPr lang="es-CO" b="1" dirty="0" smtClean="0">
                <a:solidFill>
                  <a:srgbClr val="FF0000"/>
                </a:solidFill>
              </a:rPr>
              <a:t>Participen </a:t>
            </a:r>
            <a:r>
              <a:rPr lang="es-CO" dirty="0" smtClean="0"/>
              <a:t>ambos en los lanzamientos de publicaciones de obras literarias.</a:t>
            </a:r>
            <a:endParaRPr lang="es-CO" dirty="0"/>
          </a:p>
        </p:txBody>
      </p:sp>
    </p:spTree>
    <p:extLst>
      <p:ext uri="{BB962C8B-B14F-4D97-AF65-F5344CB8AC3E}">
        <p14:creationId xmlns:p14="http://schemas.microsoft.com/office/powerpoint/2010/main" val="136029597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CO" sz="3200" dirty="0" smtClean="0"/>
              <a:t>BIBLIOGRAFÍA</a:t>
            </a:r>
            <a:endParaRPr lang="es-CO" sz="3200" dirty="0"/>
          </a:p>
        </p:txBody>
      </p:sp>
      <p:sp>
        <p:nvSpPr>
          <p:cNvPr id="3" name="2 Marcador de contenido"/>
          <p:cNvSpPr>
            <a:spLocks noGrp="1"/>
          </p:cNvSpPr>
          <p:nvPr>
            <p:ph idx="1"/>
          </p:nvPr>
        </p:nvSpPr>
        <p:spPr>
          <a:xfrm>
            <a:off x="457200" y="980728"/>
            <a:ext cx="8229600" cy="5145435"/>
          </a:xfrm>
        </p:spPr>
        <p:txBody>
          <a:bodyPr>
            <a:noAutofit/>
          </a:bodyPr>
          <a:lstStyle/>
          <a:p>
            <a:pPr algn="just"/>
            <a:r>
              <a:rPr lang="es-CO" sz="1800" dirty="0" smtClean="0"/>
              <a:t>AGENCIA EFE: Manual de español urgente. 7.ª ed. </a:t>
            </a:r>
            <a:r>
              <a:rPr lang="es-CO" sz="1800" dirty="0" err="1" smtClean="0"/>
              <a:t>corr</a:t>
            </a:r>
            <a:r>
              <a:rPr lang="es-CO" sz="1800" dirty="0" smtClean="0"/>
              <a:t>. y </a:t>
            </a:r>
            <a:r>
              <a:rPr lang="es-CO" sz="1800" dirty="0" err="1" smtClean="0"/>
              <a:t>amp</a:t>
            </a:r>
            <a:r>
              <a:rPr lang="es-CO" sz="1800" dirty="0" smtClean="0"/>
              <a:t>. Madrid, Cátedra, 1990.</a:t>
            </a:r>
          </a:p>
          <a:p>
            <a:pPr algn="just"/>
            <a:r>
              <a:rPr lang="es-CO" sz="1800" dirty="0" smtClean="0"/>
              <a:t>ALEGRE CUDÓS, José Luis: Cómo aprender a escribir creativamente. Madrid, Libertarias/ </a:t>
            </a:r>
            <a:r>
              <a:rPr lang="es-CO" sz="1800" dirty="0" err="1" smtClean="0"/>
              <a:t>Prodhufi</a:t>
            </a:r>
            <a:r>
              <a:rPr lang="es-CO" sz="1800" dirty="0" smtClean="0"/>
              <a:t>, 1991.</a:t>
            </a:r>
          </a:p>
          <a:p>
            <a:pPr algn="just"/>
            <a:r>
              <a:rPr lang="es-CO" sz="1800" dirty="0" smtClean="0"/>
              <a:t>BORDÓN, Teresa, y otros: Un taller de escritura en la red. Madrid, Servicio de Publicaciones de la Universidad Autónoma de Madrid, 2004.</a:t>
            </a:r>
          </a:p>
          <a:p>
            <a:pPr algn="just"/>
            <a:r>
              <a:rPr lang="es-CO" sz="1800" dirty="0" err="1" smtClean="0"/>
              <a:t>Cassany</a:t>
            </a:r>
            <a:r>
              <a:rPr lang="es-CO" sz="1800" dirty="0" smtClean="0"/>
              <a:t>, Daniel. </a:t>
            </a:r>
            <a:r>
              <a:rPr lang="es-CO" sz="1800" smtClean="0"/>
              <a:t>Ensayo: La </a:t>
            </a:r>
            <a:r>
              <a:rPr lang="es-CO" sz="1800" dirty="0" smtClean="0"/>
              <a:t>escritura de los jóvenes  en las nuevas tecnologías (2006),</a:t>
            </a:r>
          </a:p>
          <a:p>
            <a:pPr algn="just"/>
            <a:r>
              <a:rPr lang="es-CO" sz="1800" dirty="0" smtClean="0"/>
              <a:t>DELMIRO COTO, Benigno: La escritura creativa en las aulas. En torno a los talleres literarios. Barcelona, </a:t>
            </a:r>
            <a:r>
              <a:rPr lang="es-CO" sz="1800" dirty="0" err="1" smtClean="0"/>
              <a:t>Graó</a:t>
            </a:r>
            <a:r>
              <a:rPr lang="es-CO" sz="1800" dirty="0" smtClean="0"/>
              <a:t>, 2002.</a:t>
            </a:r>
          </a:p>
          <a:p>
            <a:pPr algn="just"/>
            <a:r>
              <a:rPr lang="es-CO" sz="1800" dirty="0" smtClean="0"/>
              <a:t>JIMENO, Pedro: La enseñanza de la expresión escrita en todas las áreas, Pamplona, Departamento de Educación del Gobierno de Navarra, 2004.</a:t>
            </a:r>
          </a:p>
          <a:p>
            <a:pPr algn="just"/>
            <a:r>
              <a:rPr lang="es-CO" sz="1800" dirty="0" smtClean="0"/>
              <a:t>MARTÍNEZ DE SOUSA, José: Dudas y errores de lenguaje. Barcelona, Bruguera, 1974. Madrid, Paraninfo, 1974; 3.ª ed. </a:t>
            </a:r>
            <a:r>
              <a:rPr lang="es-CO" sz="1800" dirty="0" err="1" smtClean="0"/>
              <a:t>corr</a:t>
            </a:r>
            <a:r>
              <a:rPr lang="es-CO" sz="1800" dirty="0" smtClean="0"/>
              <a:t>. y </a:t>
            </a:r>
            <a:r>
              <a:rPr lang="es-CO" sz="1800" dirty="0" err="1" smtClean="0"/>
              <a:t>aum</a:t>
            </a:r>
            <a:r>
              <a:rPr lang="es-CO" sz="1800" dirty="0" smtClean="0"/>
              <a:t>., Madrid, Paraninfo, 1983.</a:t>
            </a:r>
          </a:p>
          <a:p>
            <a:pPr algn="just"/>
            <a:r>
              <a:rPr lang="es-CO" sz="1800" dirty="0" smtClean="0"/>
              <a:t>MORENO, Víctor: El deseo de escribir. Propuestas para despertar y mantener el gusto por la escritura. 3.ª ed., Pamplona, </a:t>
            </a:r>
            <a:r>
              <a:rPr lang="es-CO" sz="1800" dirty="0" err="1" smtClean="0"/>
              <a:t>Pamiela</a:t>
            </a:r>
            <a:r>
              <a:rPr lang="es-CO" sz="1800" dirty="0" smtClean="0"/>
              <a:t>, 2004.</a:t>
            </a:r>
            <a:endParaRPr lang="es-CO" sz="1800" dirty="0"/>
          </a:p>
        </p:txBody>
      </p:sp>
    </p:spTree>
    <p:extLst>
      <p:ext uri="{BB962C8B-B14F-4D97-AF65-F5344CB8AC3E}">
        <p14:creationId xmlns:p14="http://schemas.microsoft.com/office/powerpoint/2010/main" val="348650509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effectLst>
            <a:outerShdw blurRad="76200" dir="13500000" sy="23000" kx="1200000" algn="br" rotWithShape="0">
              <a:prstClr val="black">
                <a:alpha val="20000"/>
              </a:prstClr>
            </a:outerShdw>
          </a:effectLst>
        </p:spPr>
        <p:txBody>
          <a:bodyPr>
            <a:normAutofit/>
          </a:bodyPr>
          <a:lstStyle/>
          <a:p>
            <a:r>
              <a:rPr lang="es-CO" dirty="0" smtClean="0"/>
              <a:t>GRACIAS</a:t>
            </a:r>
            <a:endParaRPr lang="es-CO" dirty="0"/>
          </a:p>
        </p:txBody>
      </p:sp>
      <p:sp>
        <p:nvSpPr>
          <p:cNvPr id="3" name="2 Marcador de contenido"/>
          <p:cNvSpPr>
            <a:spLocks noGrp="1"/>
          </p:cNvSpPr>
          <p:nvPr>
            <p:ph idx="1"/>
          </p:nvPr>
        </p:nvSpPr>
        <p:spPr/>
        <p:txBody>
          <a:bodyPr>
            <a:normAutofit/>
          </a:bodyPr>
          <a:lstStyle/>
          <a:p>
            <a:pPr algn="ctr"/>
            <a:r>
              <a:rPr lang="es-CO" sz="2400" b="1" dirty="0" smtClean="0"/>
              <a:t>EL APOYO DE LOS PADRES INCREMENTA LOS APRENDIZAJES DE LAS HIJAS</a:t>
            </a:r>
            <a:endParaRPr lang="es-CO" sz="2400" b="1" dirty="0"/>
          </a:p>
        </p:txBody>
      </p:sp>
      <p:pic>
        <p:nvPicPr>
          <p:cNvPr id="4" name="Picture 8" descr="numeros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492896"/>
            <a:ext cx="6264696"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77393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a:bodyPr>
          <a:lstStyle/>
          <a:p>
            <a:r>
              <a:rPr lang="es-CO" sz="3200" dirty="0" smtClean="0"/>
              <a:t>JUSTIFICACIÓN</a:t>
            </a:r>
            <a:endParaRPr lang="es-CO" sz="3200" dirty="0"/>
          </a:p>
        </p:txBody>
      </p:sp>
      <p:sp>
        <p:nvSpPr>
          <p:cNvPr id="3" name="2 Marcador de contenido"/>
          <p:cNvSpPr>
            <a:spLocks noGrp="1"/>
          </p:cNvSpPr>
          <p:nvPr>
            <p:ph idx="1"/>
          </p:nvPr>
        </p:nvSpPr>
        <p:spPr>
          <a:xfrm>
            <a:off x="467544" y="1268760"/>
            <a:ext cx="8229600" cy="4525963"/>
          </a:xfrm>
        </p:spPr>
        <p:txBody>
          <a:bodyPr>
            <a:normAutofit fontScale="85000" lnSpcReduction="10000"/>
          </a:bodyPr>
          <a:lstStyle/>
          <a:p>
            <a:pPr algn="just"/>
            <a:r>
              <a:rPr lang="es-CO" dirty="0" smtClean="0"/>
              <a:t>Así pues, teniendo como  marco  de referencia este disparador teórico  es que consideramos, hoy más  que nunca, la necesidad de articular un plan de caracterización de la estudiante y la incorporación de algunas sugerencias a padres de familia con el propósito de hacer un acompañamiento conjunto, certero y asertivo en lectura y escritura a las estudiantes, desde el nivel inicial al grado undécimo con el fin de  desarrollar las competencias de interpretación y producción textual.</a:t>
            </a:r>
            <a:endParaRPr lang="es-CO" dirty="0"/>
          </a:p>
        </p:txBody>
      </p:sp>
    </p:spTree>
    <p:extLst>
      <p:ext uri="{BB962C8B-B14F-4D97-AF65-F5344CB8AC3E}">
        <p14:creationId xmlns:p14="http://schemas.microsoft.com/office/powerpoint/2010/main" val="18086649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t>GRADO PREESCOLAR (0°)</a:t>
            </a:r>
            <a:endParaRPr lang="es-CO" b="1" dirty="0"/>
          </a:p>
        </p:txBody>
      </p:sp>
      <p:sp>
        <p:nvSpPr>
          <p:cNvPr id="3" name="2 Marcador de contenido"/>
          <p:cNvSpPr>
            <a:spLocks noGrp="1"/>
          </p:cNvSpPr>
          <p:nvPr>
            <p:ph idx="1"/>
          </p:nvPr>
        </p:nvSpPr>
        <p:spPr/>
        <p:txBody>
          <a:bodyPr>
            <a:normAutofit fontScale="85000" lnSpcReduction="20000"/>
          </a:bodyPr>
          <a:lstStyle/>
          <a:p>
            <a:pPr algn="just"/>
            <a:r>
              <a:rPr lang="es-CO" dirty="0" smtClean="0"/>
              <a:t>La estudiante se inicia en el aprendizaje de las letras, las palabras y los sonidos empezando a ser capaz de leer oraciones simples. A medida que </a:t>
            </a:r>
            <a:r>
              <a:rPr lang="es-CO" b="1" dirty="0" smtClean="0">
                <a:solidFill>
                  <a:srgbClr val="FF0000"/>
                </a:solidFill>
              </a:rPr>
              <a:t>aprende a reconocer</a:t>
            </a:r>
            <a:r>
              <a:rPr lang="es-CO" dirty="0" smtClean="0"/>
              <a:t> las ideas mas importantes de las historias que lee o escucha, </a:t>
            </a:r>
            <a:r>
              <a:rPr lang="es-CO" b="1" dirty="0" smtClean="0">
                <a:solidFill>
                  <a:srgbClr val="FF0000"/>
                </a:solidFill>
              </a:rPr>
              <a:t>va desarrollando </a:t>
            </a:r>
            <a:r>
              <a:rPr lang="es-CO" dirty="0" smtClean="0"/>
              <a:t>la capacidad de comprender sus contenido. En este nivel, la estudiante </a:t>
            </a:r>
            <a:r>
              <a:rPr lang="es-CO" b="1" dirty="0" smtClean="0">
                <a:solidFill>
                  <a:srgbClr val="FF0000"/>
                </a:solidFill>
              </a:rPr>
              <a:t>comienza a escribir </a:t>
            </a:r>
            <a:r>
              <a:rPr lang="es-CO" dirty="0" smtClean="0"/>
              <a:t>oraciones cortas y a </a:t>
            </a:r>
            <a:r>
              <a:rPr lang="es-CO" b="1" dirty="0" smtClean="0">
                <a:solidFill>
                  <a:srgbClr val="FF0000"/>
                </a:solidFill>
              </a:rPr>
              <a:t>construir oraciones</a:t>
            </a:r>
            <a:r>
              <a:rPr lang="es-CO" dirty="0" smtClean="0"/>
              <a:t> coherentes. </a:t>
            </a:r>
            <a:r>
              <a:rPr lang="es-CO" b="1" dirty="0" smtClean="0">
                <a:solidFill>
                  <a:srgbClr val="FF0000"/>
                </a:solidFill>
              </a:rPr>
              <a:t>Puede evocar y relatar </a:t>
            </a:r>
            <a:r>
              <a:rPr lang="es-CO" dirty="0" smtClean="0"/>
              <a:t>cuentos tradicionales e imaginar el desenlace de lo que lee y escucha. </a:t>
            </a:r>
            <a:r>
              <a:rPr lang="es-CO" b="1" dirty="0" smtClean="0">
                <a:solidFill>
                  <a:srgbClr val="FF0000"/>
                </a:solidFill>
              </a:rPr>
              <a:t>Hablan</a:t>
            </a:r>
            <a:r>
              <a:rPr lang="es-CO" dirty="0" smtClean="0"/>
              <a:t> con oraciones claras y coherentes. </a:t>
            </a:r>
            <a:r>
              <a:rPr lang="es-CO" b="1" dirty="0" smtClean="0">
                <a:solidFill>
                  <a:srgbClr val="FF0000"/>
                </a:solidFill>
              </a:rPr>
              <a:t>Entregan breves </a:t>
            </a:r>
            <a:r>
              <a:rPr lang="es-CO" dirty="0" smtClean="0"/>
              <a:t>recitaciones y presentaciones orales las experiencias y los intereses familiares.</a:t>
            </a:r>
            <a:endParaRPr lang="es-CO" dirty="0"/>
          </a:p>
        </p:txBody>
      </p:sp>
    </p:spTree>
    <p:extLst>
      <p:ext uri="{BB962C8B-B14F-4D97-AF65-F5344CB8AC3E}">
        <p14:creationId xmlns:p14="http://schemas.microsoft.com/office/powerpoint/2010/main" val="170657001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b="1" dirty="0" smtClean="0"/>
              <a:t>SUGERENCIAS A LOS PADRES DE FAMILIA</a:t>
            </a:r>
            <a:endParaRPr lang="es-CO" sz="3600" b="1" dirty="0"/>
          </a:p>
        </p:txBody>
      </p:sp>
      <p:sp>
        <p:nvSpPr>
          <p:cNvPr id="3" name="2 Marcador de contenido"/>
          <p:cNvSpPr>
            <a:spLocks noGrp="1"/>
          </p:cNvSpPr>
          <p:nvPr>
            <p:ph idx="1"/>
          </p:nvPr>
        </p:nvSpPr>
        <p:spPr/>
        <p:txBody>
          <a:bodyPr>
            <a:normAutofit fontScale="70000" lnSpcReduction="20000"/>
          </a:bodyPr>
          <a:lstStyle/>
          <a:p>
            <a:r>
              <a:rPr lang="es-CO" b="1" i="1" dirty="0" smtClean="0"/>
              <a:t>Para el aspecto de escuchar y hablar:</a:t>
            </a:r>
          </a:p>
          <a:p>
            <a:r>
              <a:rPr lang="es-CO" dirty="0" smtClean="0"/>
              <a:t>.-Haga preguntas a su hija acerca de su día en la escuela que comience con quién, qué, cómo, cuándo, por qué, y dónde. Evite usar preguntas con respuestas “si” o “no”.</a:t>
            </a:r>
          </a:p>
          <a:p>
            <a:r>
              <a:rPr lang="es-CO" dirty="0" smtClean="0"/>
              <a:t>.-Recite poemas, historias y rimas. Cante las canciones favoritas de la familia.</a:t>
            </a:r>
          </a:p>
          <a:p>
            <a:r>
              <a:rPr lang="es-CO" dirty="0" smtClean="0"/>
              <a:t>.-Lea en voz alta a su hija y pídale que le vuelva a contar las historias.</a:t>
            </a:r>
          </a:p>
          <a:p>
            <a:r>
              <a:rPr lang="es-CO" dirty="0" smtClean="0"/>
              <a:t>.-Use artículos de utilerías para hacer dramatizaciones de obras y vístase para actuar historias.</a:t>
            </a:r>
          </a:p>
          <a:p>
            <a:r>
              <a:rPr lang="es-CO" dirty="0" smtClean="0"/>
              <a:t>.-En familia, elabore una historia. Una persona empieza la historia y los demás toman turnos para agregar más información y hacer una historia completa.</a:t>
            </a:r>
          </a:p>
          <a:p>
            <a:r>
              <a:rPr lang="es-CO" dirty="0" smtClean="0"/>
              <a:t>.-Anime a su hija a que hable usando oraciones completas, “si, por favor, quiero leche”.</a:t>
            </a:r>
            <a:endParaRPr lang="es-CO" dirty="0"/>
          </a:p>
        </p:txBody>
      </p:sp>
    </p:spTree>
    <p:extLst>
      <p:ext uri="{BB962C8B-B14F-4D97-AF65-F5344CB8AC3E}">
        <p14:creationId xmlns:p14="http://schemas.microsoft.com/office/powerpoint/2010/main" val="61085860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t>SUGERENCIAS A LOS PADRES DE FAMILIA (continuación</a:t>
            </a:r>
            <a:r>
              <a:rPr lang="es-CO" sz="3200" dirty="0" smtClean="0"/>
              <a:t>)</a:t>
            </a:r>
            <a:endParaRPr lang="es-CO" sz="3200" dirty="0"/>
          </a:p>
        </p:txBody>
      </p:sp>
      <p:sp>
        <p:nvSpPr>
          <p:cNvPr id="3" name="2 Marcador de contenido"/>
          <p:cNvSpPr>
            <a:spLocks noGrp="1"/>
          </p:cNvSpPr>
          <p:nvPr>
            <p:ph idx="1"/>
          </p:nvPr>
        </p:nvSpPr>
        <p:spPr/>
        <p:txBody>
          <a:bodyPr>
            <a:normAutofit fontScale="62500" lnSpcReduction="20000"/>
          </a:bodyPr>
          <a:lstStyle/>
          <a:p>
            <a:r>
              <a:rPr lang="es-CO" b="1" i="1" dirty="0" smtClean="0"/>
              <a:t>Para el aspecto de la lectura:</a:t>
            </a:r>
          </a:p>
          <a:p>
            <a:r>
              <a:rPr lang="es-CO" dirty="0" smtClean="0"/>
              <a:t>.-Lea anuncios, carteleras y etiquetas en alimento.</a:t>
            </a:r>
          </a:p>
          <a:p>
            <a:r>
              <a:rPr lang="es-CO" dirty="0" smtClean="0"/>
              <a:t>.-Ponga etiquetas alrededor de la casa (por ejemplo: puerta, ventana, cama…)</a:t>
            </a:r>
          </a:p>
          <a:p>
            <a:r>
              <a:rPr lang="es-CO" dirty="0" smtClean="0"/>
              <a:t>.-Lea a su hija. Antes de leer hable de las ilustraciones, haga predicciones sobre lo que pasará en la historia, y léanla para confirmar sus predicciones.</a:t>
            </a:r>
          </a:p>
          <a:p>
            <a:r>
              <a:rPr lang="es-CO" dirty="0" smtClean="0"/>
              <a:t>.-Después de la lectura, pida a su hija que resuma la historia en sus propias palabras, que la compare con otras historias, y hable acerca de la secuencia de acontecimientos en la historia.</a:t>
            </a:r>
          </a:p>
          <a:p>
            <a:r>
              <a:rPr lang="es-CO" dirty="0" smtClean="0"/>
              <a:t>.-Lea otros materiales que haya en la casa: propaganda por correo, cajas de cereales, anuncios, folletos, periódicos…</a:t>
            </a:r>
          </a:p>
          <a:p>
            <a:r>
              <a:rPr lang="es-CO" dirty="0" smtClean="0"/>
              <a:t>.-Lea diferentes libros: de fantasía, de ficción, reales, de hadas…</a:t>
            </a:r>
          </a:p>
          <a:p>
            <a:r>
              <a:rPr lang="es-CO" dirty="0" smtClean="0"/>
              <a:t>.-Cuando converse con su hija use palabras que indican posición: arriba, abajo, sobre, encima, izquierda, derecha…</a:t>
            </a:r>
            <a:endParaRPr lang="es-CO" dirty="0"/>
          </a:p>
        </p:txBody>
      </p:sp>
    </p:spTree>
    <p:extLst>
      <p:ext uri="{BB962C8B-B14F-4D97-AF65-F5344CB8AC3E}">
        <p14:creationId xmlns:p14="http://schemas.microsoft.com/office/powerpoint/2010/main" val="339765118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689</TotalTime>
  <Words>5829</Words>
  <Application>Microsoft Office PowerPoint</Application>
  <PresentationFormat>Presentación en pantalla (4:3)</PresentationFormat>
  <Paragraphs>296</Paragraphs>
  <Slides>52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52</vt:i4>
      </vt:variant>
    </vt:vector>
  </HeadingPairs>
  <TitlesOfParts>
    <vt:vector size="59" baseType="lpstr">
      <vt:lpstr>Arial</vt:lpstr>
      <vt:lpstr>Batang</vt:lpstr>
      <vt:lpstr>Calibri</vt:lpstr>
      <vt:lpstr>Century Gothic</vt:lpstr>
      <vt:lpstr>Palatino Linotype</vt:lpstr>
      <vt:lpstr>Times New Roman</vt:lpstr>
      <vt:lpstr>Tema de Office</vt:lpstr>
      <vt:lpstr> CARACTERIZACIÓN DE LAS ESTUDIANTES  Y SUGERENCIAS A PADRES DE FAMILIA EN LECTURA Y ESCRITURA Desde la Perspectiva de la Pedagogía Terapéutica y la Programación Neurolingüística- </vt:lpstr>
      <vt:lpstr>AL ENTRAR A LA ESCUELA</vt:lpstr>
      <vt:lpstr>PRESENTACIÓN</vt:lpstr>
      <vt:lpstr>PRESENTACIÓN (continuación)</vt:lpstr>
      <vt:lpstr>PRESENTACIÓN (continuación)</vt:lpstr>
      <vt:lpstr>JUSTIFICACIÓN</vt:lpstr>
      <vt:lpstr>GRADO PREESCOLAR (0°)</vt:lpstr>
      <vt:lpstr>SUGERENCIAS A LOS PADRES DE FAMILIA</vt:lpstr>
      <vt:lpstr>SUGERENCIAS A LOS PADRES DE FAMILIA (continuación)</vt:lpstr>
      <vt:lpstr> SUGERENCIAS A LOS PADRES DE FAMILIA (continuación)</vt:lpstr>
      <vt:lpstr>GRADO PRIMERO</vt:lpstr>
      <vt:lpstr> SUGERENCIAS PARA LOS PADRES DE FAMILIA </vt:lpstr>
      <vt:lpstr>SUGERENCIAS A LOS PADRES DE FAMILIA (continuación)</vt:lpstr>
      <vt:lpstr>SUGERENCIAS PARA LOS PADRES DE FAMILIA (continuación)</vt:lpstr>
      <vt:lpstr>SUGERENCIAS PARA LOS PADRES DE FAMILIA (continuación)</vt:lpstr>
      <vt:lpstr>GRADO SEGUNDO (2°)</vt:lpstr>
      <vt:lpstr>SUGERENCIAS PARA LOS PADRES DE FAMILIA</vt:lpstr>
      <vt:lpstr>SUGERENCIAS PARA LOS PADRES DE FAMILIA (continuación)</vt:lpstr>
      <vt:lpstr>SUGERENCIAS PARA LOS PADRES DE FAMILIA (continuación)</vt:lpstr>
      <vt:lpstr>GRADO TERCERO (3°)</vt:lpstr>
      <vt:lpstr>SUGERENCIAS PARA LOS PADRES DE FAMILIA</vt:lpstr>
      <vt:lpstr>SUGERENCIAS PARA LOS PADRES DE FAMILIA (continuación)</vt:lpstr>
      <vt:lpstr> SUGERENCIAS PARA PADRES DE FAMILIA (continuación) </vt:lpstr>
      <vt:lpstr>GRADO CUARTO (4°)</vt:lpstr>
      <vt:lpstr>SUGERENCIAS PARA LOS PADRES DE FAMILIA</vt:lpstr>
      <vt:lpstr>SUGERENCIAS PARA LOS PADRES DE FAMILIAS (continuación)</vt:lpstr>
      <vt:lpstr>SUGERENCIAS PARA LOS PADRES DE FAMILIA (continuación)</vt:lpstr>
      <vt:lpstr>SUGERENCIAS PARA LOS PADRES DE FAMILIAS (continuación)</vt:lpstr>
      <vt:lpstr>GRADO QUINTO (5°)</vt:lpstr>
      <vt:lpstr>GRADO QUINTO (5°)- continuación</vt:lpstr>
      <vt:lpstr>SUGERENCIAS PARA LOS PADRES DE FAMILILA</vt:lpstr>
      <vt:lpstr>SUGERENCIAS PARA LOS PADRES DE FAMILIA (continuación)</vt:lpstr>
      <vt:lpstr>SEXTO GRAD0 (6°)</vt:lpstr>
      <vt:lpstr>GRADO SEXTO (6°)-Continuación</vt:lpstr>
      <vt:lpstr>SUGERENCIAS PARA LOS PADRES DE FAMILIA</vt:lpstr>
      <vt:lpstr>SUGERENCIAS PARA LOS PADRES DE FAMILIA (continuación)</vt:lpstr>
      <vt:lpstr>GRADO SÉPTIMO (7°)</vt:lpstr>
      <vt:lpstr>SUGERENCIAS PARA LOS PADRES DE FAMILIA</vt:lpstr>
      <vt:lpstr>SUGERENCIAS PARA LOS PADRES DE FAMILIA (continuación)</vt:lpstr>
      <vt:lpstr>OCTAVO GRADO (8°)</vt:lpstr>
      <vt:lpstr>SUGERENCIAS PARA LOS PADRES DE FAMILIAS</vt:lpstr>
      <vt:lpstr>SUGERENCIAS PARA LOS PADRES DE FAMILIA (continuación)</vt:lpstr>
      <vt:lpstr>GRADO NOVENO Y DÉCIMO  (9°-10°)</vt:lpstr>
      <vt:lpstr>GRADO NOVENO Y DÉCIMO  (9°-10°) Continuación</vt:lpstr>
      <vt:lpstr>GRADO NOVENO Y DÉCIMO  (9°-10°) Continuación</vt:lpstr>
      <vt:lpstr>SUGERENCIAS PARA LOS PADRES DE FAMILIA (9° -10°)</vt:lpstr>
      <vt:lpstr>SUGERENCIAS PARA LOS PADRES DE FAMILIA (continuación)</vt:lpstr>
      <vt:lpstr>GRADO UNDÉCIMO (11°)</vt:lpstr>
      <vt:lpstr>GRADO UNDÉCIMO (11°)  Continuación</vt:lpstr>
      <vt:lpstr>SUGERENCIAS A LOS PADRES DE FAMILIA O ACUDIENTES</vt:lpstr>
      <vt:lpstr>BIBLIOGRAFÍA</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CARACTERIZACIÓN DE LAS ESTUDIANTES EN LENGUAJE DESDE EL PRESCOLAR AL GRADO ONCE</dc:title>
  <dc:creator>usuario</dc:creator>
  <cp:lastModifiedBy>PcPersonal</cp:lastModifiedBy>
  <cp:revision>78</cp:revision>
  <dcterms:created xsi:type="dcterms:W3CDTF">2014-03-02T15:50:40Z</dcterms:created>
  <dcterms:modified xsi:type="dcterms:W3CDTF">2022-04-27T00:15:30Z</dcterms:modified>
</cp:coreProperties>
</file>