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8" r:id="rId4"/>
    <p:sldId id="258" r:id="rId5"/>
    <p:sldId id="267" r:id="rId6"/>
    <p:sldId id="260" r:id="rId7"/>
    <p:sldId id="265" r:id="rId8"/>
    <p:sldId id="257" r:id="rId9"/>
    <p:sldId id="261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B5252-4472-4B2F-8BD8-029FA6DCD2C7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04F6-BEDB-4E7B-964E-E72F04A1D5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78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304F6-BEDB-4E7B-964E-E72F04A1D53E}" type="slidenum">
              <a:rPr lang="es-ES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7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304F6-BEDB-4E7B-964E-E72F04A1D53E}" type="slidenum">
              <a:rPr lang="es-ES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7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304F6-BEDB-4E7B-964E-E72F04A1D53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37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304F6-BEDB-4E7B-964E-E72F04A1D53E}" type="slidenum">
              <a:rPr lang="es-ES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03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6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8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09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97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72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4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2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10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63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3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8367-C9BC-4814-860B-0AFAB6CDE169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6CAE-3FA4-42F9-8C07-D08FB9D8D3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75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gif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06650" y="188640"/>
            <a:ext cx="5824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Century Gothic" pitchFamily="34" charset="0"/>
              </a:rPr>
              <a:t>Resolución de Problemas</a:t>
            </a:r>
          </a:p>
          <a:p>
            <a:r>
              <a:rPr lang="es-ES" sz="3600" b="1" dirty="0" smtClean="0">
                <a:solidFill>
                  <a:schemeClr val="bg1"/>
                </a:solidFill>
                <a:latin typeface="Century Gothic" pitchFamily="34" charset="0"/>
              </a:rPr>
              <a:t>De sustracción</a:t>
            </a:r>
            <a:endParaRPr lang="es-E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39952" y="6097651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entury Gothic" pitchFamily="34" charset="0"/>
              </a:rPr>
              <a:t>Kinder</a:t>
            </a:r>
            <a:endParaRPr lang="es-E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4" y="0"/>
            <a:ext cx="91514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Nube"/>
          <p:cNvSpPr/>
          <p:nvPr/>
        </p:nvSpPr>
        <p:spPr>
          <a:xfrm>
            <a:off x="251520" y="3407684"/>
            <a:ext cx="4176464" cy="288032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Century Gothic" pitchFamily="34" charset="0"/>
              </a:rPr>
              <a:t>¡ Muy bien!</a:t>
            </a:r>
            <a:endParaRPr lang="es-ES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24077"/>
              </p:ext>
            </p:extLst>
          </p:nvPr>
        </p:nvGraphicFramePr>
        <p:xfrm>
          <a:off x="457200" y="1700808"/>
          <a:ext cx="8229600" cy="4746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4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400" dirty="0">
                          <a:effectLst/>
                        </a:rPr>
                        <a:t>HAY     ??       SE   VA      ??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2" marR="64312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400" dirty="0">
                          <a:effectLst/>
                        </a:rPr>
                        <a:t>QUEDAN</a:t>
                      </a:r>
                      <a:endParaRPr lang="es-CL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4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effectLst/>
                        </a:rPr>
                        <a:t>________________________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2" marR="64312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4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400" dirty="0">
                          <a:effectLst/>
                        </a:rPr>
                        <a:t>HAY       ??      SE VAN      ??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4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2" marR="64312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3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QUEDAN</a:t>
                      </a:r>
                      <a:endParaRPr kumimoji="0" lang="es-CL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3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effectLst/>
                        </a:rPr>
                        <a:t>________________________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2" marR="64312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331640" y="2165350"/>
            <a:ext cx="104775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1655199" y="4567681"/>
            <a:ext cx="914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4558148" y="4567681"/>
            <a:ext cx="914400" cy="9144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4355976" y="2241550"/>
            <a:ext cx="91440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3348" y="6926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QUITANDO ELEMENTOS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269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4211960" y="2795588"/>
            <a:ext cx="1038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403648" y="3239401"/>
            <a:ext cx="428625" cy="4191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L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03338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03338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/>
        </p:blipFill>
        <p:spPr bwMode="auto">
          <a:xfrm>
            <a:off x="270854" y="186584"/>
            <a:ext cx="8568952" cy="640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ollito-y-polluelo-imagen-animada-0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43" y="5650433"/>
            <a:ext cx="3068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ollito-y-polluelo-imagen-animada-0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5650374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0854" y="2784521"/>
            <a:ext cx="5813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>
                <a:solidFill>
                  <a:srgbClr val="000000"/>
                </a:solidFill>
                <a:cs typeface="Times New Roman"/>
              </a:rPr>
              <a:t>Hay 5 pollitos                    se van 2</a:t>
            </a:r>
            <a:endParaRPr lang="es-CL" sz="3200" dirty="0">
              <a:solidFill>
                <a:srgbClr val="000000"/>
              </a:solidFill>
            </a:endParaRPr>
          </a:p>
        </p:txBody>
      </p:sp>
      <p:pic>
        <p:nvPicPr>
          <p:cNvPr id="1034" name="Picture 10" descr="Pollito Yellow Chick GIF - Pollito YellowChick Cut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4" y="5610441"/>
            <a:ext cx="1032484" cy="10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llito Yellow Chick GIF - Pollito YellowChick Cut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5610441"/>
            <a:ext cx="1032484" cy="10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ollito Yellow Chick GIF - Pollito YellowChick Cut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67" y="5610324"/>
            <a:ext cx="1032601" cy="10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7718790" y="5510086"/>
            <a:ext cx="922968" cy="8420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3</a:t>
            </a:r>
            <a:endParaRPr lang="es-CL" sz="36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05877" y="2784521"/>
            <a:ext cx="1151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QUEDAN</a:t>
            </a:r>
          </a:p>
        </p:txBody>
      </p:sp>
      <p:sp>
        <p:nvSpPr>
          <p:cNvPr id="11" name="Cara sonriente 10"/>
          <p:cNvSpPr/>
          <p:nvPr/>
        </p:nvSpPr>
        <p:spPr>
          <a:xfrm>
            <a:off x="7718790" y="764704"/>
            <a:ext cx="914400" cy="914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34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5983813" y="3590670"/>
            <a:ext cx="936104" cy="214492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39088" y="3898397"/>
            <a:ext cx="936104" cy="115212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</a:rPr>
              <a:t>6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051720" y="4248436"/>
            <a:ext cx="1689007" cy="766909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</a:rPr>
              <a:t>COMO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3479" y="4376465"/>
            <a:ext cx="261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  <a:latin typeface="Century Gothic" pitchFamily="34" charset="0"/>
              </a:rPr>
              <a:t>  QUEDAN</a:t>
            </a:r>
            <a:endParaRPr lang="es-ES" sz="40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88" y="1628801"/>
            <a:ext cx="6472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63" y="1628801"/>
            <a:ext cx="6472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87" y="1604476"/>
            <a:ext cx="6461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67" y="1620950"/>
            <a:ext cx="6472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63" y="1628801"/>
            <a:ext cx="6472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77" y="1605567"/>
            <a:ext cx="6472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2969" y="208989"/>
            <a:ext cx="676738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Hay 6 manzanas y me como 2 ¿Cuántas quedan?</a:t>
            </a:r>
            <a:endParaRPr lang="es-CL" sz="2800" dirty="0"/>
          </a:p>
        </p:txBody>
      </p:sp>
      <p:sp>
        <p:nvSpPr>
          <p:cNvPr id="14" name="13 Rectángulo"/>
          <p:cNvSpPr/>
          <p:nvPr/>
        </p:nvSpPr>
        <p:spPr>
          <a:xfrm>
            <a:off x="4105259" y="3932223"/>
            <a:ext cx="936104" cy="115212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4 Rectángulo"/>
          <p:cNvSpPr/>
          <p:nvPr/>
        </p:nvSpPr>
        <p:spPr>
          <a:xfrm>
            <a:off x="7873331" y="3881695"/>
            <a:ext cx="936104" cy="115212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6" name="Picture 28" descr="Para compartir: Emoticones para Whatsapp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53" y="2388063"/>
            <a:ext cx="1528639" cy="15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2" grpId="0" animBg="1"/>
      <p:bldP spid="1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9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08" y="1796531"/>
            <a:ext cx="21272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84213" y="9578975"/>
            <a:ext cx="7088187" cy="649288"/>
            <a:chOff x="1077" y="14364"/>
            <a:chExt cx="11163" cy="1022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1269" y="14390"/>
              <a:ext cx="128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3"/>
            <p:cNvSpPr>
              <a:spLocks/>
            </p:cNvSpPr>
            <p:nvPr/>
          </p:nvSpPr>
          <p:spPr bwMode="auto">
            <a:xfrm>
              <a:off x="1081" y="14367"/>
              <a:ext cx="10238" cy="10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138" y="14424"/>
              <a:ext cx="9978" cy="755"/>
            </a:xfrm>
            <a:custGeom>
              <a:avLst/>
              <a:gdLst>
                <a:gd name="T0" fmla="*/ 226 w 9978"/>
                <a:gd name="T1" fmla="*/ 0 h 755"/>
                <a:gd name="T2" fmla="*/ 186 w 9978"/>
                <a:gd name="T3" fmla="*/ 0 h 755"/>
                <a:gd name="T4" fmla="*/ 152 w 9978"/>
                <a:gd name="T5" fmla="*/ 0 h 755"/>
                <a:gd name="T6" fmla="*/ 121 w 9978"/>
                <a:gd name="T7" fmla="*/ 1 h 755"/>
                <a:gd name="T8" fmla="*/ 95 w 9978"/>
                <a:gd name="T9" fmla="*/ 3 h 755"/>
                <a:gd name="T10" fmla="*/ 73 w 9978"/>
                <a:gd name="T11" fmla="*/ 6 h 755"/>
                <a:gd name="T12" fmla="*/ 55 w 9978"/>
                <a:gd name="T13" fmla="*/ 11 h 755"/>
                <a:gd name="T14" fmla="*/ 40 w 9978"/>
                <a:gd name="T15" fmla="*/ 18 h 755"/>
                <a:gd name="T16" fmla="*/ 28 w 9978"/>
                <a:gd name="T17" fmla="*/ 28 h 755"/>
                <a:gd name="T18" fmla="*/ 19 w 9978"/>
                <a:gd name="T19" fmla="*/ 40 h 755"/>
                <a:gd name="T20" fmla="*/ 12 w 9978"/>
                <a:gd name="T21" fmla="*/ 54 h 755"/>
                <a:gd name="T22" fmla="*/ 6 w 9978"/>
                <a:gd name="T23" fmla="*/ 73 h 755"/>
                <a:gd name="T24" fmla="*/ 3 w 9978"/>
                <a:gd name="T25" fmla="*/ 95 h 755"/>
                <a:gd name="T26" fmla="*/ 1 w 9978"/>
                <a:gd name="T27" fmla="*/ 120 h 755"/>
                <a:gd name="T28" fmla="*/ 0 w 9978"/>
                <a:gd name="T29" fmla="*/ 150 h 755"/>
                <a:gd name="T30" fmla="*/ 0 w 9978"/>
                <a:gd name="T31" fmla="*/ 185 h 755"/>
                <a:gd name="T32" fmla="*/ 0 w 9978"/>
                <a:gd name="T33" fmla="*/ 567 h 755"/>
                <a:gd name="T34" fmla="*/ 0 w 9978"/>
                <a:gd name="T35" fmla="*/ 602 h 755"/>
                <a:gd name="T36" fmla="*/ 1 w 9978"/>
                <a:gd name="T37" fmla="*/ 632 h 755"/>
                <a:gd name="T38" fmla="*/ 3 w 9978"/>
                <a:gd name="T39" fmla="*/ 658 h 755"/>
                <a:gd name="T40" fmla="*/ 6 w 9978"/>
                <a:gd name="T41" fmla="*/ 680 h 755"/>
                <a:gd name="T42" fmla="*/ 11 w 9978"/>
                <a:gd name="T43" fmla="*/ 699 h 755"/>
                <a:gd name="T44" fmla="*/ 18 w 9978"/>
                <a:gd name="T45" fmla="*/ 714 h 755"/>
                <a:gd name="T46" fmla="*/ 28 w 9978"/>
                <a:gd name="T47" fmla="*/ 726 h 755"/>
                <a:gd name="T48" fmla="*/ 40 w 9978"/>
                <a:gd name="T49" fmla="*/ 735 h 755"/>
                <a:gd name="T50" fmla="*/ 54 w 9978"/>
                <a:gd name="T51" fmla="*/ 742 h 755"/>
                <a:gd name="T52" fmla="*/ 73 w 9978"/>
                <a:gd name="T53" fmla="*/ 747 h 755"/>
                <a:gd name="T54" fmla="*/ 94 w 9978"/>
                <a:gd name="T55" fmla="*/ 751 h 755"/>
                <a:gd name="T56" fmla="*/ 120 w 9978"/>
                <a:gd name="T57" fmla="*/ 753 h 755"/>
                <a:gd name="T58" fmla="*/ 150 w 9978"/>
                <a:gd name="T59" fmla="*/ 754 h 755"/>
                <a:gd name="T60" fmla="*/ 185 w 9978"/>
                <a:gd name="T61" fmla="*/ 754 h 755"/>
                <a:gd name="T62" fmla="*/ 9791 w 9978"/>
                <a:gd name="T63" fmla="*/ 754 h 755"/>
                <a:gd name="T64" fmla="*/ 9826 w 9978"/>
                <a:gd name="T65" fmla="*/ 754 h 755"/>
                <a:gd name="T66" fmla="*/ 9856 w 9978"/>
                <a:gd name="T67" fmla="*/ 753 h 755"/>
                <a:gd name="T68" fmla="*/ 9882 w 9978"/>
                <a:gd name="T69" fmla="*/ 751 h 755"/>
                <a:gd name="T70" fmla="*/ 9904 w 9978"/>
                <a:gd name="T71" fmla="*/ 747 h 755"/>
                <a:gd name="T72" fmla="*/ 9923 w 9978"/>
                <a:gd name="T73" fmla="*/ 742 h 755"/>
                <a:gd name="T74" fmla="*/ 9938 w 9978"/>
                <a:gd name="T75" fmla="*/ 735 h 755"/>
                <a:gd name="T76" fmla="*/ 9950 w 9978"/>
                <a:gd name="T77" fmla="*/ 726 h 755"/>
                <a:gd name="T78" fmla="*/ 9959 w 9978"/>
                <a:gd name="T79" fmla="*/ 714 h 755"/>
                <a:gd name="T80" fmla="*/ 9966 w 9978"/>
                <a:gd name="T81" fmla="*/ 699 h 755"/>
                <a:gd name="T82" fmla="*/ 9971 w 9978"/>
                <a:gd name="T83" fmla="*/ 681 h 755"/>
                <a:gd name="T84" fmla="*/ 9975 w 9978"/>
                <a:gd name="T85" fmla="*/ 659 h 755"/>
                <a:gd name="T86" fmla="*/ 9977 w 9978"/>
                <a:gd name="T87" fmla="*/ 633 h 755"/>
                <a:gd name="T88" fmla="*/ 9978 w 9978"/>
                <a:gd name="T89" fmla="*/ 603 h 755"/>
                <a:gd name="T90" fmla="*/ 9978 w 9978"/>
                <a:gd name="T91" fmla="*/ 569 h 755"/>
                <a:gd name="T92" fmla="*/ 9978 w 9978"/>
                <a:gd name="T93" fmla="*/ 186 h 755"/>
                <a:gd name="T94" fmla="*/ 9978 w 9978"/>
                <a:gd name="T95" fmla="*/ 152 h 755"/>
                <a:gd name="T96" fmla="*/ 9977 w 9978"/>
                <a:gd name="T97" fmla="*/ 121 h 755"/>
                <a:gd name="T98" fmla="*/ 9975 w 9978"/>
                <a:gd name="T99" fmla="*/ 95 h 755"/>
                <a:gd name="T100" fmla="*/ 9971 w 9978"/>
                <a:gd name="T101" fmla="*/ 73 h 755"/>
                <a:gd name="T102" fmla="*/ 9966 w 9978"/>
                <a:gd name="T103" fmla="*/ 55 h 755"/>
                <a:gd name="T104" fmla="*/ 9959 w 9978"/>
                <a:gd name="T105" fmla="*/ 40 h 755"/>
                <a:gd name="T106" fmla="*/ 9950 w 9978"/>
                <a:gd name="T107" fmla="*/ 28 h 755"/>
                <a:gd name="T108" fmla="*/ 9938 w 9978"/>
                <a:gd name="T109" fmla="*/ 19 h 755"/>
                <a:gd name="T110" fmla="*/ 9923 w 9978"/>
                <a:gd name="T111" fmla="*/ 12 h 755"/>
                <a:gd name="T112" fmla="*/ 9905 w 9978"/>
                <a:gd name="T113" fmla="*/ 7 h 755"/>
                <a:gd name="T114" fmla="*/ 9883 w 9978"/>
                <a:gd name="T115" fmla="*/ 3 h 755"/>
                <a:gd name="T116" fmla="*/ 9857 w 9978"/>
                <a:gd name="T117" fmla="*/ 1 h 755"/>
                <a:gd name="T118" fmla="*/ 9827 w 9978"/>
                <a:gd name="T119" fmla="*/ 0 h 755"/>
                <a:gd name="T120" fmla="*/ 9793 w 9978"/>
                <a:gd name="T121" fmla="*/ 0 h 755"/>
                <a:gd name="T122" fmla="*/ 226 w 9978"/>
                <a:gd name="T123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8" h="755">
                  <a:moveTo>
                    <a:pt x="226" y="0"/>
                  </a:moveTo>
                  <a:lnTo>
                    <a:pt x="186" y="0"/>
                  </a:lnTo>
                  <a:lnTo>
                    <a:pt x="152" y="0"/>
                  </a:lnTo>
                  <a:lnTo>
                    <a:pt x="121" y="1"/>
                  </a:lnTo>
                  <a:lnTo>
                    <a:pt x="95" y="3"/>
                  </a:lnTo>
                  <a:lnTo>
                    <a:pt x="73" y="6"/>
                  </a:lnTo>
                  <a:lnTo>
                    <a:pt x="55" y="11"/>
                  </a:lnTo>
                  <a:lnTo>
                    <a:pt x="40" y="18"/>
                  </a:lnTo>
                  <a:lnTo>
                    <a:pt x="28" y="28"/>
                  </a:lnTo>
                  <a:lnTo>
                    <a:pt x="19" y="40"/>
                  </a:lnTo>
                  <a:lnTo>
                    <a:pt x="12" y="54"/>
                  </a:lnTo>
                  <a:lnTo>
                    <a:pt x="6" y="73"/>
                  </a:lnTo>
                  <a:lnTo>
                    <a:pt x="3" y="95"/>
                  </a:lnTo>
                  <a:lnTo>
                    <a:pt x="1" y="120"/>
                  </a:lnTo>
                  <a:lnTo>
                    <a:pt x="0" y="150"/>
                  </a:lnTo>
                  <a:lnTo>
                    <a:pt x="0" y="185"/>
                  </a:lnTo>
                  <a:lnTo>
                    <a:pt x="0" y="567"/>
                  </a:lnTo>
                  <a:lnTo>
                    <a:pt x="0" y="602"/>
                  </a:lnTo>
                  <a:lnTo>
                    <a:pt x="1" y="632"/>
                  </a:lnTo>
                  <a:lnTo>
                    <a:pt x="3" y="658"/>
                  </a:lnTo>
                  <a:lnTo>
                    <a:pt x="6" y="680"/>
                  </a:lnTo>
                  <a:lnTo>
                    <a:pt x="11" y="699"/>
                  </a:lnTo>
                  <a:lnTo>
                    <a:pt x="18" y="714"/>
                  </a:lnTo>
                  <a:lnTo>
                    <a:pt x="28" y="726"/>
                  </a:lnTo>
                  <a:lnTo>
                    <a:pt x="40" y="735"/>
                  </a:lnTo>
                  <a:lnTo>
                    <a:pt x="54" y="742"/>
                  </a:lnTo>
                  <a:lnTo>
                    <a:pt x="73" y="747"/>
                  </a:lnTo>
                  <a:lnTo>
                    <a:pt x="94" y="751"/>
                  </a:lnTo>
                  <a:lnTo>
                    <a:pt x="120" y="753"/>
                  </a:lnTo>
                  <a:lnTo>
                    <a:pt x="150" y="754"/>
                  </a:lnTo>
                  <a:lnTo>
                    <a:pt x="185" y="754"/>
                  </a:lnTo>
                  <a:lnTo>
                    <a:pt x="9791" y="754"/>
                  </a:lnTo>
                  <a:lnTo>
                    <a:pt x="9826" y="754"/>
                  </a:lnTo>
                  <a:lnTo>
                    <a:pt x="9856" y="753"/>
                  </a:lnTo>
                  <a:lnTo>
                    <a:pt x="9882" y="751"/>
                  </a:lnTo>
                  <a:lnTo>
                    <a:pt x="9904" y="747"/>
                  </a:lnTo>
                  <a:lnTo>
                    <a:pt x="9923" y="742"/>
                  </a:lnTo>
                  <a:lnTo>
                    <a:pt x="9938" y="735"/>
                  </a:lnTo>
                  <a:lnTo>
                    <a:pt x="9950" y="726"/>
                  </a:lnTo>
                  <a:lnTo>
                    <a:pt x="9959" y="714"/>
                  </a:lnTo>
                  <a:lnTo>
                    <a:pt x="9966" y="699"/>
                  </a:lnTo>
                  <a:lnTo>
                    <a:pt x="9971" y="681"/>
                  </a:lnTo>
                  <a:lnTo>
                    <a:pt x="9975" y="659"/>
                  </a:lnTo>
                  <a:lnTo>
                    <a:pt x="9977" y="633"/>
                  </a:lnTo>
                  <a:lnTo>
                    <a:pt x="9978" y="603"/>
                  </a:lnTo>
                  <a:lnTo>
                    <a:pt x="9978" y="569"/>
                  </a:lnTo>
                  <a:lnTo>
                    <a:pt x="9978" y="186"/>
                  </a:lnTo>
                  <a:lnTo>
                    <a:pt x="9978" y="152"/>
                  </a:lnTo>
                  <a:lnTo>
                    <a:pt x="9977" y="121"/>
                  </a:lnTo>
                  <a:lnTo>
                    <a:pt x="9975" y="95"/>
                  </a:lnTo>
                  <a:lnTo>
                    <a:pt x="9971" y="73"/>
                  </a:lnTo>
                  <a:lnTo>
                    <a:pt x="9966" y="55"/>
                  </a:lnTo>
                  <a:lnTo>
                    <a:pt x="9959" y="40"/>
                  </a:lnTo>
                  <a:lnTo>
                    <a:pt x="9950" y="28"/>
                  </a:lnTo>
                  <a:lnTo>
                    <a:pt x="9938" y="19"/>
                  </a:lnTo>
                  <a:lnTo>
                    <a:pt x="9923" y="12"/>
                  </a:lnTo>
                  <a:lnTo>
                    <a:pt x="9905" y="7"/>
                  </a:lnTo>
                  <a:lnTo>
                    <a:pt x="9883" y="3"/>
                  </a:lnTo>
                  <a:lnTo>
                    <a:pt x="9857" y="1"/>
                  </a:lnTo>
                  <a:lnTo>
                    <a:pt x="9827" y="0"/>
                  </a:lnTo>
                  <a:lnTo>
                    <a:pt x="979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38" y="14424"/>
              <a:ext cx="9978" cy="755"/>
            </a:xfrm>
            <a:custGeom>
              <a:avLst/>
              <a:gdLst>
                <a:gd name="T0" fmla="*/ 186 w 9978"/>
                <a:gd name="T1" fmla="*/ 0 h 755"/>
                <a:gd name="T2" fmla="*/ 121 w 9978"/>
                <a:gd name="T3" fmla="*/ 1 h 755"/>
                <a:gd name="T4" fmla="*/ 73 w 9978"/>
                <a:gd name="T5" fmla="*/ 6 h 755"/>
                <a:gd name="T6" fmla="*/ 40 w 9978"/>
                <a:gd name="T7" fmla="*/ 18 h 755"/>
                <a:gd name="T8" fmla="*/ 19 w 9978"/>
                <a:gd name="T9" fmla="*/ 40 h 755"/>
                <a:gd name="T10" fmla="*/ 7 w 9978"/>
                <a:gd name="T11" fmla="*/ 73 h 755"/>
                <a:gd name="T12" fmla="*/ 1 w 9978"/>
                <a:gd name="T13" fmla="*/ 120 h 755"/>
                <a:gd name="T14" fmla="*/ 0 w 9978"/>
                <a:gd name="T15" fmla="*/ 185 h 755"/>
                <a:gd name="T16" fmla="*/ 0 w 9978"/>
                <a:gd name="T17" fmla="*/ 226 h 755"/>
                <a:gd name="T18" fmla="*/ 0 w 9978"/>
                <a:gd name="T19" fmla="*/ 567 h 755"/>
                <a:gd name="T20" fmla="*/ 1 w 9978"/>
                <a:gd name="T21" fmla="*/ 632 h 755"/>
                <a:gd name="T22" fmla="*/ 6 w 9978"/>
                <a:gd name="T23" fmla="*/ 680 h 755"/>
                <a:gd name="T24" fmla="*/ 18 w 9978"/>
                <a:gd name="T25" fmla="*/ 714 h 755"/>
                <a:gd name="T26" fmla="*/ 40 w 9978"/>
                <a:gd name="T27" fmla="*/ 735 h 755"/>
                <a:gd name="T28" fmla="*/ 73 w 9978"/>
                <a:gd name="T29" fmla="*/ 747 h 755"/>
                <a:gd name="T30" fmla="*/ 120 w 9978"/>
                <a:gd name="T31" fmla="*/ 753 h 755"/>
                <a:gd name="T32" fmla="*/ 185 w 9978"/>
                <a:gd name="T33" fmla="*/ 754 h 755"/>
                <a:gd name="T34" fmla="*/ 226 w 9978"/>
                <a:gd name="T35" fmla="*/ 754 h 755"/>
                <a:gd name="T36" fmla="*/ 9791 w 9978"/>
                <a:gd name="T37" fmla="*/ 754 h 755"/>
                <a:gd name="T38" fmla="*/ 9856 w 9978"/>
                <a:gd name="T39" fmla="*/ 753 h 755"/>
                <a:gd name="T40" fmla="*/ 9904 w 9978"/>
                <a:gd name="T41" fmla="*/ 747 h 755"/>
                <a:gd name="T42" fmla="*/ 9938 w 9978"/>
                <a:gd name="T43" fmla="*/ 735 h 755"/>
                <a:gd name="T44" fmla="*/ 9959 w 9978"/>
                <a:gd name="T45" fmla="*/ 714 h 755"/>
                <a:gd name="T46" fmla="*/ 9971 w 9978"/>
                <a:gd name="T47" fmla="*/ 681 h 755"/>
                <a:gd name="T48" fmla="*/ 9977 w 9978"/>
                <a:gd name="T49" fmla="*/ 633 h 755"/>
                <a:gd name="T50" fmla="*/ 9978 w 9978"/>
                <a:gd name="T51" fmla="*/ 569 h 755"/>
                <a:gd name="T52" fmla="*/ 9978 w 9978"/>
                <a:gd name="T53" fmla="*/ 528 h 755"/>
                <a:gd name="T54" fmla="*/ 9978 w 9978"/>
                <a:gd name="T55" fmla="*/ 186 h 755"/>
                <a:gd name="T56" fmla="*/ 9977 w 9978"/>
                <a:gd name="T57" fmla="*/ 121 h 755"/>
                <a:gd name="T58" fmla="*/ 9971 w 9978"/>
                <a:gd name="T59" fmla="*/ 73 h 755"/>
                <a:gd name="T60" fmla="*/ 9959 w 9978"/>
                <a:gd name="T61" fmla="*/ 40 h 755"/>
                <a:gd name="T62" fmla="*/ 9938 w 9978"/>
                <a:gd name="T63" fmla="*/ 19 h 755"/>
                <a:gd name="T64" fmla="*/ 9905 w 9978"/>
                <a:gd name="T65" fmla="*/ 7 h 755"/>
                <a:gd name="T66" fmla="*/ 9857 w 9978"/>
                <a:gd name="T67" fmla="*/ 1 h 755"/>
                <a:gd name="T68" fmla="*/ 9793 w 9978"/>
                <a:gd name="T69" fmla="*/ 0 h 755"/>
                <a:gd name="T70" fmla="*/ 9751 w 9978"/>
                <a:gd name="T71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8" h="755">
                  <a:moveTo>
                    <a:pt x="226" y="0"/>
                  </a:moveTo>
                  <a:lnTo>
                    <a:pt x="186" y="0"/>
                  </a:lnTo>
                  <a:lnTo>
                    <a:pt x="152" y="0"/>
                  </a:lnTo>
                  <a:lnTo>
                    <a:pt x="121" y="1"/>
                  </a:lnTo>
                  <a:lnTo>
                    <a:pt x="95" y="3"/>
                  </a:lnTo>
                  <a:lnTo>
                    <a:pt x="73" y="6"/>
                  </a:lnTo>
                  <a:lnTo>
                    <a:pt x="55" y="11"/>
                  </a:lnTo>
                  <a:lnTo>
                    <a:pt x="40" y="18"/>
                  </a:lnTo>
                  <a:lnTo>
                    <a:pt x="28" y="28"/>
                  </a:lnTo>
                  <a:lnTo>
                    <a:pt x="19" y="40"/>
                  </a:lnTo>
                  <a:lnTo>
                    <a:pt x="12" y="54"/>
                  </a:lnTo>
                  <a:lnTo>
                    <a:pt x="7" y="73"/>
                  </a:lnTo>
                  <a:lnTo>
                    <a:pt x="3" y="95"/>
                  </a:lnTo>
                  <a:lnTo>
                    <a:pt x="1" y="120"/>
                  </a:lnTo>
                  <a:lnTo>
                    <a:pt x="0" y="150"/>
                  </a:lnTo>
                  <a:lnTo>
                    <a:pt x="0" y="185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0" y="528"/>
                  </a:lnTo>
                  <a:lnTo>
                    <a:pt x="0" y="567"/>
                  </a:lnTo>
                  <a:lnTo>
                    <a:pt x="0" y="602"/>
                  </a:lnTo>
                  <a:lnTo>
                    <a:pt x="1" y="632"/>
                  </a:lnTo>
                  <a:lnTo>
                    <a:pt x="3" y="658"/>
                  </a:lnTo>
                  <a:lnTo>
                    <a:pt x="6" y="680"/>
                  </a:lnTo>
                  <a:lnTo>
                    <a:pt x="11" y="699"/>
                  </a:lnTo>
                  <a:lnTo>
                    <a:pt x="18" y="714"/>
                  </a:lnTo>
                  <a:lnTo>
                    <a:pt x="28" y="726"/>
                  </a:lnTo>
                  <a:lnTo>
                    <a:pt x="40" y="735"/>
                  </a:lnTo>
                  <a:lnTo>
                    <a:pt x="55" y="742"/>
                  </a:lnTo>
                  <a:lnTo>
                    <a:pt x="73" y="747"/>
                  </a:lnTo>
                  <a:lnTo>
                    <a:pt x="95" y="751"/>
                  </a:lnTo>
                  <a:lnTo>
                    <a:pt x="120" y="753"/>
                  </a:lnTo>
                  <a:lnTo>
                    <a:pt x="150" y="754"/>
                  </a:lnTo>
                  <a:lnTo>
                    <a:pt x="185" y="754"/>
                  </a:lnTo>
                  <a:lnTo>
                    <a:pt x="225" y="754"/>
                  </a:lnTo>
                  <a:lnTo>
                    <a:pt x="226" y="754"/>
                  </a:lnTo>
                  <a:lnTo>
                    <a:pt x="9751" y="754"/>
                  </a:lnTo>
                  <a:lnTo>
                    <a:pt x="9791" y="754"/>
                  </a:lnTo>
                  <a:lnTo>
                    <a:pt x="9826" y="754"/>
                  </a:lnTo>
                  <a:lnTo>
                    <a:pt x="9856" y="753"/>
                  </a:lnTo>
                  <a:lnTo>
                    <a:pt x="9882" y="751"/>
                  </a:lnTo>
                  <a:lnTo>
                    <a:pt x="9904" y="747"/>
                  </a:lnTo>
                  <a:lnTo>
                    <a:pt x="9923" y="742"/>
                  </a:lnTo>
                  <a:lnTo>
                    <a:pt x="9938" y="735"/>
                  </a:lnTo>
                  <a:lnTo>
                    <a:pt x="9950" y="726"/>
                  </a:lnTo>
                  <a:lnTo>
                    <a:pt x="9959" y="714"/>
                  </a:lnTo>
                  <a:lnTo>
                    <a:pt x="9966" y="699"/>
                  </a:lnTo>
                  <a:lnTo>
                    <a:pt x="9971" y="681"/>
                  </a:lnTo>
                  <a:lnTo>
                    <a:pt x="9975" y="659"/>
                  </a:lnTo>
                  <a:lnTo>
                    <a:pt x="9977" y="633"/>
                  </a:lnTo>
                  <a:lnTo>
                    <a:pt x="9978" y="603"/>
                  </a:lnTo>
                  <a:lnTo>
                    <a:pt x="9978" y="569"/>
                  </a:lnTo>
                  <a:lnTo>
                    <a:pt x="9978" y="529"/>
                  </a:lnTo>
                  <a:lnTo>
                    <a:pt x="9978" y="528"/>
                  </a:lnTo>
                  <a:lnTo>
                    <a:pt x="9978" y="226"/>
                  </a:lnTo>
                  <a:lnTo>
                    <a:pt x="9978" y="186"/>
                  </a:lnTo>
                  <a:lnTo>
                    <a:pt x="9978" y="152"/>
                  </a:lnTo>
                  <a:lnTo>
                    <a:pt x="9977" y="121"/>
                  </a:lnTo>
                  <a:lnTo>
                    <a:pt x="9975" y="95"/>
                  </a:lnTo>
                  <a:lnTo>
                    <a:pt x="9971" y="73"/>
                  </a:lnTo>
                  <a:lnTo>
                    <a:pt x="9966" y="55"/>
                  </a:lnTo>
                  <a:lnTo>
                    <a:pt x="9959" y="40"/>
                  </a:lnTo>
                  <a:lnTo>
                    <a:pt x="9950" y="28"/>
                  </a:lnTo>
                  <a:lnTo>
                    <a:pt x="9938" y="19"/>
                  </a:lnTo>
                  <a:lnTo>
                    <a:pt x="9923" y="12"/>
                  </a:lnTo>
                  <a:lnTo>
                    <a:pt x="9905" y="7"/>
                  </a:lnTo>
                  <a:lnTo>
                    <a:pt x="9883" y="3"/>
                  </a:lnTo>
                  <a:lnTo>
                    <a:pt x="9857" y="1"/>
                  </a:lnTo>
                  <a:lnTo>
                    <a:pt x="9827" y="0"/>
                  </a:lnTo>
                  <a:lnTo>
                    <a:pt x="9793" y="0"/>
                  </a:lnTo>
                  <a:lnTo>
                    <a:pt x="9753" y="0"/>
                  </a:lnTo>
                  <a:lnTo>
                    <a:pt x="9751" y="0"/>
                  </a:lnTo>
                  <a:lnTo>
                    <a:pt x="226" y="0"/>
                  </a:lnTo>
                  <a:close/>
                </a:path>
              </a:pathLst>
            </a:custGeom>
            <a:noFill/>
            <a:ln w="12700">
              <a:solidFill>
                <a:srgbClr val="54B84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8" y="1226351"/>
            <a:ext cx="4857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04" y="1115288"/>
            <a:ext cx="6953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460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0" y="974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0" y="29273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0" y="4860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0" y="5499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0" y="6156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0" y="6899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" name="Rectangle 58"/>
          <p:cNvSpPr>
            <a:spLocks noChangeArrowheads="1"/>
          </p:cNvSpPr>
          <p:nvPr/>
        </p:nvSpPr>
        <p:spPr bwMode="auto">
          <a:xfrm>
            <a:off x="0" y="7299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2" name="Rectangle 60"/>
          <p:cNvSpPr>
            <a:spLocks noChangeArrowheads="1"/>
          </p:cNvSpPr>
          <p:nvPr/>
        </p:nvSpPr>
        <p:spPr bwMode="auto">
          <a:xfrm>
            <a:off x="0" y="7804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3" name="Rectangle 62"/>
          <p:cNvSpPr>
            <a:spLocks noChangeArrowheads="1"/>
          </p:cNvSpPr>
          <p:nvPr/>
        </p:nvSpPr>
        <p:spPr bwMode="auto">
          <a:xfrm>
            <a:off x="0" y="90900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4" name="Rectangle 64"/>
          <p:cNvSpPr>
            <a:spLocks noChangeArrowheads="1"/>
          </p:cNvSpPr>
          <p:nvPr/>
        </p:nvSpPr>
        <p:spPr bwMode="auto">
          <a:xfrm>
            <a:off x="0" y="10004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5" name="Rectangle 66"/>
          <p:cNvSpPr>
            <a:spLocks noChangeArrowheads="1"/>
          </p:cNvSpPr>
          <p:nvPr/>
        </p:nvSpPr>
        <p:spPr bwMode="auto">
          <a:xfrm>
            <a:off x="0" y="1088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normalizeH="0" baseline="0" smtClean="0">
                <a:ln>
                  <a:noFill/>
                </a:ln>
                <a:solidFill>
                  <a:srgbClr val="54B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Hay 8                          se van 3                          Quedan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79511" y="145692"/>
            <a:ext cx="8348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lgerian" pitchFamily="82" charset="0"/>
              </a:rPr>
              <a:t>QUITANDO ELEMENTOS</a:t>
            </a:r>
          </a:p>
          <a:p>
            <a:pPr algn="ctr"/>
            <a:r>
              <a:rPr lang="es-MX" dirty="0" smtClean="0"/>
              <a:t> • </a:t>
            </a:r>
            <a:r>
              <a:rPr lang="es-MX" sz="1600" dirty="0" smtClean="0"/>
              <a:t>Javier </a:t>
            </a:r>
            <a:r>
              <a:rPr lang="es-MX" sz="1600" dirty="0"/>
              <a:t>y Antonia están intentando resolver algunos problemas. ¿Los puedes ayudar?</a:t>
            </a:r>
          </a:p>
          <a:p>
            <a:r>
              <a:rPr lang="es-MX" sz="1600" dirty="0"/>
              <a:t>• Usa los dibujos para resolver cada problema. Luego juega a escribir o dibuja el resultado sobre la línea </a:t>
            </a:r>
            <a:r>
              <a:rPr lang="es-MX" sz="1600" dirty="0" smtClean="0"/>
              <a:t>punteada</a:t>
            </a:r>
          </a:p>
          <a:p>
            <a:r>
              <a:rPr lang="es-CL" sz="2000" b="1" dirty="0" smtClean="0"/>
              <a:t>                   Hay </a:t>
            </a:r>
            <a:r>
              <a:rPr lang="es-CL" sz="2000" b="1" dirty="0"/>
              <a:t>5                           se va </a:t>
            </a:r>
            <a:r>
              <a:rPr lang="es-CL" sz="2000" b="1" dirty="0" smtClean="0"/>
              <a:t>1</a:t>
            </a:r>
            <a:r>
              <a:rPr lang="es-CL" sz="2000" dirty="0"/>
              <a:t> </a:t>
            </a:r>
            <a:r>
              <a:rPr lang="es-CL" sz="2000" dirty="0" smtClean="0"/>
              <a:t>                              </a:t>
            </a:r>
            <a:r>
              <a:rPr lang="es-CL" sz="2000" b="1" dirty="0" smtClean="0"/>
              <a:t>Quedan</a:t>
            </a:r>
            <a:endParaRPr lang="es-CL" sz="2000" dirty="0"/>
          </a:p>
          <a:p>
            <a:endParaRPr lang="es-MX" dirty="0"/>
          </a:p>
        </p:txBody>
      </p:sp>
      <p:grpSp>
        <p:nvGrpSpPr>
          <p:cNvPr id="47" name="Group 67"/>
          <p:cNvGrpSpPr>
            <a:grpSpLocks/>
          </p:cNvGrpSpPr>
          <p:nvPr/>
        </p:nvGrpSpPr>
        <p:grpSpPr bwMode="auto">
          <a:xfrm>
            <a:off x="-15240" y="262858"/>
            <a:ext cx="8610600" cy="2097110"/>
            <a:chOff x="-24" y="-306"/>
            <a:chExt cx="13560" cy="3302"/>
          </a:xfrm>
        </p:grpSpPr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-24" y="-306"/>
              <a:ext cx="1356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9689" y="1544"/>
              <a:ext cx="110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68"/>
            <p:cNvSpPr>
              <a:spLocks noChangeArrowheads="1"/>
            </p:cNvSpPr>
            <p:nvPr/>
          </p:nvSpPr>
          <p:spPr bwMode="auto">
            <a:xfrm>
              <a:off x="8518" y="1616"/>
              <a:ext cx="134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41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25" y="1105575"/>
            <a:ext cx="8477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0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6" name="Rectangle 105"/>
          <p:cNvSpPr>
            <a:spLocks noChangeArrowheads="1"/>
          </p:cNvSpPr>
          <p:nvPr/>
        </p:nvSpPr>
        <p:spPr bwMode="auto">
          <a:xfrm>
            <a:off x="0" y="971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8" name="Rectangle 107"/>
          <p:cNvSpPr>
            <a:spLocks noChangeArrowheads="1"/>
          </p:cNvSpPr>
          <p:nvPr/>
        </p:nvSpPr>
        <p:spPr bwMode="auto">
          <a:xfrm>
            <a:off x="0" y="2924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9" name="Rectangle 109"/>
          <p:cNvSpPr>
            <a:spLocks noChangeArrowheads="1"/>
          </p:cNvSpPr>
          <p:nvPr/>
        </p:nvSpPr>
        <p:spPr bwMode="auto">
          <a:xfrm>
            <a:off x="0" y="4857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1" name="Rectangle 111"/>
          <p:cNvSpPr>
            <a:spLocks noChangeArrowheads="1"/>
          </p:cNvSpPr>
          <p:nvPr/>
        </p:nvSpPr>
        <p:spPr bwMode="auto">
          <a:xfrm>
            <a:off x="0" y="54959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2" name="Rectangle 114"/>
          <p:cNvSpPr>
            <a:spLocks noChangeArrowheads="1"/>
          </p:cNvSpPr>
          <p:nvPr/>
        </p:nvSpPr>
        <p:spPr bwMode="auto">
          <a:xfrm>
            <a:off x="0" y="6153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3" name="Rectangle 116"/>
          <p:cNvSpPr>
            <a:spLocks noChangeArrowheads="1"/>
          </p:cNvSpPr>
          <p:nvPr/>
        </p:nvSpPr>
        <p:spPr bwMode="auto">
          <a:xfrm>
            <a:off x="0" y="6553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5" name="Rectangle 118"/>
          <p:cNvSpPr>
            <a:spLocks noChangeArrowheads="1"/>
          </p:cNvSpPr>
          <p:nvPr/>
        </p:nvSpPr>
        <p:spPr bwMode="auto">
          <a:xfrm>
            <a:off x="0" y="7839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6" name="Rectangle 120"/>
          <p:cNvSpPr>
            <a:spLocks noChangeArrowheads="1"/>
          </p:cNvSpPr>
          <p:nvPr/>
        </p:nvSpPr>
        <p:spPr bwMode="auto">
          <a:xfrm>
            <a:off x="0" y="8753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7" name="Rectangle 122"/>
          <p:cNvSpPr>
            <a:spLocks noChangeArrowheads="1"/>
          </p:cNvSpPr>
          <p:nvPr/>
        </p:nvSpPr>
        <p:spPr bwMode="auto">
          <a:xfrm>
            <a:off x="835564" y="3764691"/>
            <a:ext cx="767964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Hay</a:t>
            </a:r>
            <a:r>
              <a:rPr kumimoji="0" lang="es-CL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                         se van 3                                    Quedan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0" u="none" strike="noStrike" cap="none" normalizeH="0" baseline="0" dirty="0" smtClean="0">
                <a:ln>
                  <a:noFill/>
                </a:ln>
                <a:solidFill>
                  <a:srgbClr val="6D6E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Group 67"/>
          <p:cNvGrpSpPr>
            <a:grpSpLocks/>
          </p:cNvGrpSpPr>
          <p:nvPr/>
        </p:nvGrpSpPr>
        <p:grpSpPr bwMode="auto">
          <a:xfrm>
            <a:off x="0" y="145692"/>
            <a:ext cx="8610600" cy="2097110"/>
            <a:chOff x="-24" y="-306"/>
            <a:chExt cx="13560" cy="3302"/>
          </a:xfrm>
        </p:grpSpPr>
        <p:sp>
          <p:nvSpPr>
            <p:cNvPr id="105" name="Rectangle 74"/>
            <p:cNvSpPr>
              <a:spLocks noChangeArrowheads="1"/>
            </p:cNvSpPr>
            <p:nvPr/>
          </p:nvSpPr>
          <p:spPr bwMode="auto">
            <a:xfrm>
              <a:off x="-24" y="-306"/>
              <a:ext cx="1356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71"/>
            <p:cNvSpPr>
              <a:spLocks noChangeArrowheads="1"/>
            </p:cNvSpPr>
            <p:nvPr/>
          </p:nvSpPr>
          <p:spPr bwMode="auto">
            <a:xfrm>
              <a:off x="9689" y="1544"/>
              <a:ext cx="110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68"/>
            <p:cNvSpPr>
              <a:spLocks noChangeArrowheads="1"/>
            </p:cNvSpPr>
            <p:nvPr/>
          </p:nvSpPr>
          <p:spPr bwMode="auto">
            <a:xfrm>
              <a:off x="8518" y="1616"/>
              <a:ext cx="134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98" name="3097 Llamada ovalada"/>
          <p:cNvSpPr/>
          <p:nvPr/>
        </p:nvSpPr>
        <p:spPr>
          <a:xfrm>
            <a:off x="5687401" y="4644372"/>
            <a:ext cx="2089831" cy="120558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5</a:t>
            </a:r>
            <a:endParaRPr lang="es-CL" sz="4000" b="1" dirty="0"/>
          </a:p>
        </p:txBody>
      </p:sp>
      <p:pic>
        <p:nvPicPr>
          <p:cNvPr id="3196" name="Picture 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3" y="1742769"/>
            <a:ext cx="5029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7" name="Picture 1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2457450"/>
            <a:ext cx="3143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0" name="3099 Sol"/>
          <p:cNvSpPr/>
          <p:nvPr/>
        </p:nvSpPr>
        <p:spPr>
          <a:xfrm>
            <a:off x="293455" y="4202809"/>
            <a:ext cx="495298" cy="4572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https://i.imgur.com/59fCm0C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04" y="2924175"/>
            <a:ext cx="1024593" cy="7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1" b="1233"/>
          <a:stretch/>
        </p:blipFill>
        <p:spPr bwMode="auto">
          <a:xfrm>
            <a:off x="1463459" y="3009082"/>
            <a:ext cx="1012406" cy="63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220926" y="2036202"/>
            <a:ext cx="523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L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5" name="Rectangle 122"/>
          <p:cNvSpPr>
            <a:spLocks noChangeArrowheads="1"/>
          </p:cNvSpPr>
          <p:nvPr/>
        </p:nvSpPr>
        <p:spPr bwMode="auto">
          <a:xfrm>
            <a:off x="2087641" y="8474522"/>
            <a:ext cx="5820191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Hay</a:t>
            </a:r>
            <a:r>
              <a:rPr kumimoji="0" lang="es-CL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                         se van 3                                             Quedan</a:t>
            </a:r>
            <a:endParaRPr kumimoji="0" lang="es-CL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normalizeH="0" baseline="0" dirty="0" smtClean="0">
                <a:ln>
                  <a:noFill/>
                </a:ln>
                <a:solidFill>
                  <a:srgbClr val="54B8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</a:t>
            </a:r>
            <a:endParaRPr kumimoji="0" 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0" u="none" strike="noStrike" cap="none" normalizeH="0" baseline="0" dirty="0" smtClean="0">
                <a:ln>
                  <a:noFill/>
                </a:ln>
                <a:solidFill>
                  <a:srgbClr val="6D6E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b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://www.canalgif.net/Gifs-animados/Vehiculos-terrestres/Automoviles/Imagen-animada-Automovil-6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1" y="4584686"/>
            <a:ext cx="818765" cy="6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analgif.net/Gifs-animados/Vehiculos-terrestres/Automoviles/Imagen-animada-Automovil-6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80" y="4584686"/>
            <a:ext cx="818764" cy="6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nalgif.net/Gifs-animados/Vehiculos-terrestres/Automoviles/Imagen-animada-Automovil-6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34" y="4584686"/>
            <a:ext cx="749192" cy="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nalgif.net/Gifs-animados/Vehiculos-terrestres/Automoviles/Imagen-animada-Automovil-6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78" y="4563587"/>
            <a:ext cx="851522" cy="6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analgif.net/Gifs-animados/Vehiculos-terrestres/Automoviles/Imagen-animada-Automovil-6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2" y="5451901"/>
            <a:ext cx="842780" cy="6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oche-y-automovil-imagen-animada-035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14" y="5598118"/>
            <a:ext cx="2095698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che-y-automovil-imagen-animada-035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96" y="5606310"/>
            <a:ext cx="2381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oche-y-automovil-imagen-animada-035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43" y="5602214"/>
            <a:ext cx="2381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ara compartir: Emoticones para Whatsapp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93" y="2834305"/>
            <a:ext cx="1528639" cy="15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257563" y="4499552"/>
            <a:ext cx="2256023" cy="1167783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5516" y="4512557"/>
            <a:ext cx="936104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prstClr val="black"/>
                </a:solidFill>
              </a:rPr>
              <a:t>5</a:t>
            </a:r>
            <a:endParaRPr lang="es-ES" sz="4400" b="1" dirty="0">
              <a:solidFill>
                <a:prstClr val="black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259632" y="4512557"/>
            <a:ext cx="1664677" cy="1167783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prstClr val="black"/>
                </a:solidFill>
              </a:rPr>
              <a:t>ROMPE</a:t>
            </a:r>
            <a:endParaRPr lang="es-ES" sz="32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57563" y="5009023"/>
            <a:ext cx="254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prstClr val="black"/>
                </a:solidFill>
                <a:latin typeface="Century Gothic" pitchFamily="34" charset="0"/>
              </a:rPr>
              <a:t>QUEDAN</a:t>
            </a:r>
            <a:endParaRPr lang="es-ES" sz="40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151620" y="764704"/>
            <a:ext cx="651672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Hay 5 huevos y se rompe 1¿Cuántos quedan?</a:t>
            </a:r>
            <a:endParaRPr lang="es-CL" dirty="0"/>
          </a:p>
        </p:txBody>
      </p:sp>
      <p:pic>
        <p:nvPicPr>
          <p:cNvPr id="3" name="Picture 4" descr="Huevo marrón simple Gratis Dibujos Animados Imágene｜Illustoon 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t="10423" r="20249" b="10060"/>
          <a:stretch/>
        </p:blipFill>
        <p:spPr bwMode="auto">
          <a:xfrm>
            <a:off x="1034956" y="1990993"/>
            <a:ext cx="859694" cy="11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68" y="1994281"/>
            <a:ext cx="8588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58" y="1994281"/>
            <a:ext cx="8588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6" y="1990993"/>
            <a:ext cx="8588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25397" r="19593" b="25742"/>
          <a:stretch/>
        </p:blipFill>
        <p:spPr bwMode="auto">
          <a:xfrm rot="5400000">
            <a:off x="5943674" y="2129461"/>
            <a:ext cx="1139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131840" y="4512557"/>
            <a:ext cx="936104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12 Rectángulo"/>
          <p:cNvSpPr/>
          <p:nvPr/>
        </p:nvSpPr>
        <p:spPr>
          <a:xfrm>
            <a:off x="6910736" y="4468609"/>
            <a:ext cx="936104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" name="Estrella de 5 puntas 3"/>
          <p:cNvSpPr/>
          <p:nvPr/>
        </p:nvSpPr>
        <p:spPr>
          <a:xfrm>
            <a:off x="8172400" y="4869160"/>
            <a:ext cx="914400" cy="91440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9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2" grpId="0" animBg="1"/>
      <p:bldP spid="13" grpId="0" animBg="1"/>
      <p:bldP spid="1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4716016" y="5301208"/>
            <a:ext cx="2232248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Pastelillo azul. Pastel azul vector con chispa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5076056" y="1763114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4572000" y="188640"/>
            <a:ext cx="4159680" cy="129614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Tenia 10 magdalenas .Si me como 2 ¿Cuántas me quedan?</a:t>
            </a:r>
            <a:endParaRPr lang="es-CL" sz="2000" dirty="0"/>
          </a:p>
        </p:txBody>
      </p:sp>
      <p:pic>
        <p:nvPicPr>
          <p:cNvPr id="3077" name="Picture 5" descr="Por mayor Bolsas Para Muffins - Comprar artículos baratos de suministro de  Argentina en China | DHgat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53" y="3515680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r mayor Bolsas Para Muffins - Comprar artículos baratos de suministro de  Argentina en China | DHgat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65" y="3515681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stelillo azul. Pastel azul vector con chispa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3880540" y="1810919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stelillo azul. Pastel azul vector con chispa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2699792" y="1866371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stelillo azul. Pastel azul vector con chispa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1456523" y="1810919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stelillo azul. Pastel azul vector con chispa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6300192" y="1763114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astelillo azul. Pastel azul vector con chispa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3880540" y="3539020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36" y="3526824"/>
            <a:ext cx="10112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Pastelillo azul. Pastel azul vector con chispa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1547664" y="3526543"/>
            <a:ext cx="1008112" cy="1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31939" y="5301208"/>
            <a:ext cx="936104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prstClr val="black"/>
                </a:solidFill>
              </a:rPr>
              <a:t>10</a:t>
            </a:r>
            <a:endParaRPr lang="es-ES" sz="4400" b="1" dirty="0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456522" y="5301208"/>
            <a:ext cx="1813233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prstClr val="black"/>
                </a:solidFill>
              </a:rPr>
              <a:t>COMO</a:t>
            </a:r>
            <a:endParaRPr lang="es-ES" sz="4400" b="1" dirty="0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635896" y="5301208"/>
            <a:ext cx="936104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16016" y="5546628"/>
            <a:ext cx="2329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000" b="1" dirty="0">
                <a:solidFill>
                  <a:prstClr val="black"/>
                </a:solidFill>
                <a:latin typeface="Century Gothic" pitchFamily="34" charset="0"/>
              </a:rPr>
              <a:t>QUEDAN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5138557" y="3539020"/>
            <a:ext cx="941564" cy="1298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5076056" y="3515680"/>
            <a:ext cx="961256" cy="1321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H="1" flipV="1">
            <a:off x="6567055" y="3851564"/>
            <a:ext cx="84785" cy="3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385318" y="3596842"/>
            <a:ext cx="899588" cy="1240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6300192" y="3519055"/>
            <a:ext cx="862608" cy="1398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12 Rectángulo"/>
          <p:cNvSpPr/>
          <p:nvPr/>
        </p:nvSpPr>
        <p:spPr>
          <a:xfrm>
            <a:off x="7189516" y="5301208"/>
            <a:ext cx="936104" cy="11987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46" name="Estrella de 5 puntas 45"/>
          <p:cNvSpPr/>
          <p:nvPr/>
        </p:nvSpPr>
        <p:spPr>
          <a:xfrm>
            <a:off x="8274480" y="5301208"/>
            <a:ext cx="914400" cy="914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90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3" grpId="0" animBg="1"/>
      <p:bldP spid="15" grpId="0" animBg="1"/>
      <p:bldP spid="16" grpId="0" animBg="1"/>
      <p:bldP spid="49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FONDOS\19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-121030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7040" y="3490490"/>
            <a:ext cx="7989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entury Gothic" pitchFamily="34" charset="0"/>
              </a:rPr>
              <a:t>El bus del colegio fue a dejar a sus casas a  8 niños, </a:t>
            </a:r>
          </a:p>
          <a:p>
            <a:r>
              <a:rPr lang="es-ES" sz="2400" b="1" dirty="0">
                <a:latin typeface="Century Gothic" pitchFamily="34" charset="0"/>
              </a:rPr>
              <a:t>a</a:t>
            </a:r>
            <a:r>
              <a:rPr lang="es-ES" sz="2400" b="1" dirty="0" smtClean="0">
                <a:latin typeface="Century Gothic" pitchFamily="34" charset="0"/>
              </a:rPr>
              <a:t> mitad de camino se bajan del bus 2 niños.</a:t>
            </a:r>
          </a:p>
          <a:p>
            <a:r>
              <a:rPr lang="es-ES" sz="2400" b="1" dirty="0" smtClean="0">
                <a:latin typeface="Century Gothic" pitchFamily="34" charset="0"/>
              </a:rPr>
              <a:t> ¿Cuántos niños quedan arriba del bus?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7975" y="5800719"/>
            <a:ext cx="936104" cy="100811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331640" y="5819788"/>
            <a:ext cx="1892165" cy="939319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BAJAN</a:t>
            </a:r>
            <a:endParaRPr lang="es-ES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8" y="5788379"/>
            <a:ext cx="963613" cy="10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93" y="5703099"/>
            <a:ext cx="963613" cy="10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525"/>
            <a:ext cx="720080" cy="83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84" y="5877525"/>
            <a:ext cx="554972" cy="8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4" y="5733256"/>
            <a:ext cx="679251" cy="8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546868" y="5819788"/>
            <a:ext cx="2874710" cy="93050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prstClr val="black"/>
                </a:solidFill>
              </a:rPr>
              <a:t>QUEDAN</a:t>
            </a:r>
            <a:endParaRPr lang="es-ES" sz="4400" b="1" dirty="0">
              <a:solidFill>
                <a:prstClr val="black"/>
              </a:solidFill>
            </a:endParaRPr>
          </a:p>
        </p:txBody>
      </p:sp>
      <p:sp>
        <p:nvSpPr>
          <p:cNvPr id="2" name="Cara sonriente 1"/>
          <p:cNvSpPr/>
          <p:nvPr/>
        </p:nvSpPr>
        <p:spPr>
          <a:xfrm>
            <a:off x="7421578" y="3475424"/>
            <a:ext cx="1314426" cy="986408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76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4518137"/>
            <a:ext cx="8555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  <a:latin typeface="Century Gothic" pitchFamily="34" charset="0"/>
              </a:rPr>
              <a:t>María invito a su fiesta de cumpleaños a 9 compañeros,</a:t>
            </a:r>
          </a:p>
          <a:p>
            <a:r>
              <a:rPr lang="es-ES" sz="2400" b="1" dirty="0" smtClean="0">
                <a:solidFill>
                  <a:prstClr val="black"/>
                </a:solidFill>
                <a:latin typeface="Century Gothic" pitchFamily="34" charset="0"/>
              </a:rPr>
              <a:t> y se fueron muy temprano de la fiesta 4 invitados.</a:t>
            </a:r>
          </a:p>
          <a:p>
            <a:r>
              <a:rPr lang="es-ES" sz="240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latin typeface="Century Gothic" pitchFamily="34" charset="0"/>
              </a:rPr>
              <a:t>¿Cuántos niños </a:t>
            </a:r>
            <a:r>
              <a:rPr lang="es-ES" sz="2400" b="1" dirty="0" smtClean="0">
                <a:solidFill>
                  <a:prstClr val="black"/>
                </a:solidFill>
                <a:latin typeface="Century Gothic" pitchFamily="34" charset="0"/>
              </a:rPr>
              <a:t>quedan en el cumpleaños?</a:t>
            </a:r>
            <a:endParaRPr lang="es-E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2735" y="5787522"/>
            <a:ext cx="936104" cy="10229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259632" y="5866380"/>
            <a:ext cx="1944216" cy="94404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prstClr val="black"/>
                </a:solidFill>
              </a:rPr>
              <a:t>FUERON</a:t>
            </a:r>
            <a:endParaRPr lang="es-ES" sz="32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792566"/>
            <a:ext cx="963613" cy="102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59" y="5644366"/>
            <a:ext cx="963613" cy="102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uario\Desktop\FONDOS\17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29" y="5866380"/>
            <a:ext cx="720080" cy="8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83" y="5718464"/>
            <a:ext cx="8175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6" y="5866380"/>
            <a:ext cx="8048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603251" y="5764663"/>
            <a:ext cx="2874710" cy="93050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prstClr val="black"/>
                </a:solidFill>
              </a:rPr>
              <a:t>QUEDAN</a:t>
            </a:r>
            <a:endParaRPr lang="es-ES" sz="4400" b="1" dirty="0">
              <a:solidFill>
                <a:prstClr val="black"/>
              </a:solidFill>
            </a:endParaRPr>
          </a:p>
        </p:txBody>
      </p:sp>
      <p:sp>
        <p:nvSpPr>
          <p:cNvPr id="2" name="Estrella de 5 puntas 1"/>
          <p:cNvSpPr/>
          <p:nvPr/>
        </p:nvSpPr>
        <p:spPr>
          <a:xfrm>
            <a:off x="8160327" y="4669113"/>
            <a:ext cx="914400" cy="8983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91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216</Words>
  <Application>Microsoft Office PowerPoint</Application>
  <PresentationFormat>Presentación en pantalla (4:3)</PresentationFormat>
  <Paragraphs>73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yanet del rosario</cp:lastModifiedBy>
  <cp:revision>54</cp:revision>
  <dcterms:created xsi:type="dcterms:W3CDTF">2012-09-30T19:05:17Z</dcterms:created>
  <dcterms:modified xsi:type="dcterms:W3CDTF">2020-12-03T05:12:27Z</dcterms:modified>
</cp:coreProperties>
</file>