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7" r:id="rId12"/>
    <p:sldId id="266" r:id="rId13"/>
  </p:sldIdLst>
  <p:sldSz cx="9144000" cy="5143500" type="screen16x9"/>
  <p:notesSz cx="6858000" cy="9144000"/>
  <p:embeddedFontLst>
    <p:embeddedFont>
      <p:font typeface="Anaheim" panose="020B0604020202020204" charset="0"/>
      <p:regular r:id="rId15"/>
    </p:embeddedFont>
    <p:embeddedFont>
      <p:font typeface="Glegoo" panose="020B0604020202020204" charset="0"/>
      <p:regular r:id="rId16"/>
      <p:bold r:id="rId17"/>
    </p:embeddedFont>
    <p:embeddedFont>
      <p:font typeface="Poppins ExtraBold" panose="00000900000000000000" pitchFamily="2" charset="0"/>
      <p:bold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17341D-A513-4AA6-82FA-A1663F2F423A}">
  <a:tblStyle styleId="{B417341D-A513-4AA6-82FA-A1663F2F42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d407734c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d407734c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1182900" y="-917450"/>
            <a:ext cx="1088400" cy="346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4310725" y="-7525"/>
            <a:ext cx="1473000" cy="1641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633475" y="2435700"/>
            <a:ext cx="1971000" cy="2707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0000" y="1361400"/>
            <a:ext cx="5602800" cy="2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0000" y="4217725"/>
            <a:ext cx="49875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Font typeface="Anaheim"/>
              <a:buNone/>
              <a:defRPr sz="1600">
                <a:latin typeface="Glegoo"/>
                <a:ea typeface="Glegoo"/>
                <a:cs typeface="Glegoo"/>
                <a:sym typeface="Gleg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1800">
                <a:solidFill>
                  <a:srgbClr val="05192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1800">
                <a:solidFill>
                  <a:srgbClr val="05192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1800">
                <a:solidFill>
                  <a:srgbClr val="05192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1800">
                <a:solidFill>
                  <a:srgbClr val="05192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1800">
                <a:solidFill>
                  <a:srgbClr val="05192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1800">
                <a:solidFill>
                  <a:srgbClr val="05192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1800">
                <a:solidFill>
                  <a:srgbClr val="05192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1800">
                <a:solidFill>
                  <a:srgbClr val="05192A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711075" y="438025"/>
            <a:ext cx="1777200" cy="177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6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6756875" y="356225"/>
            <a:ext cx="750300" cy="750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8424000" y="540350"/>
            <a:ext cx="720600" cy="4603500"/>
          </a:xfrm>
          <a:prstGeom prst="round2SameRect">
            <a:avLst>
              <a:gd name="adj1" fmla="val 49199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718125" y="1106525"/>
            <a:ext cx="7705800" cy="34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egoo"/>
              <a:buAutoNum type="arabicPeriod"/>
              <a:defRPr sz="1200">
                <a:latin typeface="Glegoo"/>
                <a:ea typeface="Glegoo"/>
                <a:cs typeface="Glegoo"/>
                <a:sym typeface="Gleg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rot="10800000">
            <a:off x="25" y="0"/>
            <a:ext cx="710100" cy="4603500"/>
          </a:xfrm>
          <a:prstGeom prst="round2SameRect">
            <a:avLst>
              <a:gd name="adj1" fmla="val 49199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756875" y="356225"/>
            <a:ext cx="750300" cy="750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solidFill>
          <a:schemeClr val="accent6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/>
          <p:nvPr/>
        </p:nvSpPr>
        <p:spPr>
          <a:xfrm rot="5400000">
            <a:off x="755233" y="3389725"/>
            <a:ext cx="998700" cy="2509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0"/>
          <p:cNvSpPr/>
          <p:nvPr/>
        </p:nvSpPr>
        <p:spPr>
          <a:xfrm rot="10800000">
            <a:off x="7245900" y="300"/>
            <a:ext cx="1165200" cy="1344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40"/>
          <p:cNvSpPr/>
          <p:nvPr/>
        </p:nvSpPr>
        <p:spPr>
          <a:xfrm rot="-5400000">
            <a:off x="7653350" y="3652975"/>
            <a:ext cx="1083300" cy="1898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0"/>
          <p:cNvSpPr/>
          <p:nvPr/>
        </p:nvSpPr>
        <p:spPr>
          <a:xfrm>
            <a:off x="5117687" y="364725"/>
            <a:ext cx="723000" cy="723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accent6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/>
          <p:nvPr/>
        </p:nvSpPr>
        <p:spPr>
          <a:xfrm rot="-5400000">
            <a:off x="7277600" y="-557475"/>
            <a:ext cx="1158000" cy="2574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1"/>
          <p:cNvSpPr/>
          <p:nvPr/>
        </p:nvSpPr>
        <p:spPr>
          <a:xfrm>
            <a:off x="7694175" y="3245100"/>
            <a:ext cx="1083300" cy="1898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1"/>
          <p:cNvSpPr/>
          <p:nvPr/>
        </p:nvSpPr>
        <p:spPr>
          <a:xfrm>
            <a:off x="5108268" y="150975"/>
            <a:ext cx="1157400" cy="115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oppins ExtraBold"/>
              <a:buNone/>
              <a:defRPr sz="29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■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86" r:id="rId4"/>
    <p:sldLayoutId id="214748368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/>
          <p:nvPr/>
        </p:nvSpPr>
        <p:spPr>
          <a:xfrm rot="5400000">
            <a:off x="2437075" y="1521175"/>
            <a:ext cx="833400" cy="5707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4"/>
          <p:cNvSpPr txBox="1">
            <a:spLocks noGrp="1"/>
          </p:cNvSpPr>
          <p:nvPr>
            <p:ph type="ctrTitle"/>
          </p:nvPr>
        </p:nvSpPr>
        <p:spPr>
          <a:xfrm>
            <a:off x="720000" y="1361400"/>
            <a:ext cx="5602800" cy="2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/>
              <a:t>Estereotipos en la publicidad</a:t>
            </a:r>
            <a:endParaRPr sz="3600" dirty="0"/>
          </a:p>
        </p:txBody>
      </p:sp>
      <p:sp>
        <p:nvSpPr>
          <p:cNvPr id="270" name="Google Shape;270;p44"/>
          <p:cNvSpPr txBox="1">
            <a:spLocks noGrp="1"/>
          </p:cNvSpPr>
          <p:nvPr>
            <p:ph type="subTitle" idx="1"/>
          </p:nvPr>
        </p:nvSpPr>
        <p:spPr>
          <a:xfrm>
            <a:off x="720000" y="4217725"/>
            <a:ext cx="49875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Comprender estereotipos en la publicidad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Confeccionar un afiche publicitario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119BED7-C6FA-4E8F-A75E-B2E087E0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¿Con qué estereotipo se rompe en el afiche?</a:t>
            </a:r>
            <a:endParaRPr lang="es-CL" dirty="0"/>
          </a:p>
        </p:txBody>
      </p:sp>
      <p:pic>
        <p:nvPicPr>
          <p:cNvPr id="7170" name="Picture 2" descr="Afiche para la campaña nacional de la Jornada Mundial de Migrantes y  Refugiados 2019 • Pastoral de Movilidad Humana">
            <a:extLst>
              <a:ext uri="{FF2B5EF4-FFF2-40B4-BE49-F238E27FC236}">
                <a16:creationId xmlns:a16="http://schemas.microsoft.com/office/drawing/2014/main" id="{9CC32C3B-5001-4AF5-9EA3-30B0902B9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09" y="1221305"/>
            <a:ext cx="6198782" cy="373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1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6F2668D-9705-47F5-8379-73C6E2A6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¿Con qué estereotipo se rompe en el afiche?</a:t>
            </a:r>
            <a:endParaRPr lang="es-CL" dirty="0"/>
          </a:p>
        </p:txBody>
      </p:sp>
      <p:pic>
        <p:nvPicPr>
          <p:cNvPr id="8196" name="Picture 4" descr="Nos tienen en la mira”, informe sobre racismo anti-negro en la frontera sur  de México | Ameco Press">
            <a:extLst>
              <a:ext uri="{FF2B5EF4-FFF2-40B4-BE49-F238E27FC236}">
                <a16:creationId xmlns:a16="http://schemas.microsoft.com/office/drawing/2014/main" id="{6A6933C1-8D31-49A1-BB37-2A4D76C3C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5" y="1017724"/>
            <a:ext cx="6666614" cy="388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7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F333D585-078E-41AF-8A07-73F9B50C6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MX" sz="2000" dirty="0"/>
              <a:t>Confecciona un afiche considerando lo siguiente:</a:t>
            </a:r>
          </a:p>
          <a:p>
            <a:r>
              <a:rPr lang="es-MX" sz="2000" dirty="0"/>
              <a:t>Selecciona un tipo de estereotipo ( 2 puntos)</a:t>
            </a:r>
          </a:p>
          <a:p>
            <a:r>
              <a:rPr lang="es-MX" sz="2000" dirty="0"/>
              <a:t>El afiche seleccionado debe romper con el estereotipo. ( 10 puntos)</a:t>
            </a:r>
          </a:p>
          <a:p>
            <a:r>
              <a:rPr lang="es-MX" sz="2000" dirty="0"/>
              <a:t>Público Objetivo ( 6 puntos)</a:t>
            </a:r>
          </a:p>
          <a:p>
            <a:r>
              <a:rPr lang="es-MX" sz="2000" dirty="0"/>
              <a:t>Uso de slogan (frase llamativa) ( 6 puntos)</a:t>
            </a:r>
          </a:p>
          <a:p>
            <a:r>
              <a:rPr lang="es-MX" sz="2000" dirty="0"/>
              <a:t>Imagen y diseño ( 6 puntos)</a:t>
            </a:r>
          </a:p>
          <a:p>
            <a:r>
              <a:rPr lang="es-MX" sz="2000" dirty="0"/>
              <a:t>Creatividad ( 6 puntos)</a:t>
            </a:r>
          </a:p>
          <a:p>
            <a:r>
              <a:rPr lang="es-MX" sz="2000" dirty="0"/>
              <a:t>Entrega puntual ( 5 puntos)</a:t>
            </a:r>
            <a:endParaRPr lang="es-CL" sz="20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4C8E514-4D8D-4B2E-BF64-7B9F836D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Actividad (nota acumulativa)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9349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/>
          <p:nvPr/>
        </p:nvSpPr>
        <p:spPr>
          <a:xfrm rot="5400000">
            <a:off x="2642250" y="-2286025"/>
            <a:ext cx="750300" cy="6034800"/>
          </a:xfrm>
          <a:prstGeom prst="round2SameRect">
            <a:avLst>
              <a:gd name="adj1" fmla="val 49199"/>
              <a:gd name="adj2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MX" dirty="0"/>
              <a:t>El afiche</a:t>
            </a:r>
            <a:endParaRPr dirty="0"/>
          </a:p>
        </p:txBody>
      </p:sp>
      <p:sp>
        <p:nvSpPr>
          <p:cNvPr id="277" name="Google Shape;277;p45"/>
          <p:cNvSpPr txBox="1">
            <a:spLocks noGrp="1"/>
          </p:cNvSpPr>
          <p:nvPr>
            <p:ph type="subTitle" idx="1"/>
          </p:nvPr>
        </p:nvSpPr>
        <p:spPr>
          <a:xfrm>
            <a:off x="718125" y="1106525"/>
            <a:ext cx="3588061" cy="34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MX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afiche es un material gráfico</a:t>
            </a:r>
            <a:r>
              <a:rPr lang="es-MX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cuyo objetivo es transmitir un mensaje. Esta representación visual está integrada por imágenes y textos breves que pretenden captar la atención del público e inducirlo a adoptar conductas sugeridas por el mensaje.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>
                <a:solidFill>
                  <a:srgbClr val="202124"/>
                </a:solidFill>
                <a:latin typeface="arial" panose="020B0604020202020204" pitchFamily="34" charset="0"/>
              </a:rPr>
              <a:t>Sus características son las siguientes: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>
                <a:solidFill>
                  <a:srgbClr val="202124"/>
                </a:solidFill>
                <a:latin typeface="arial" panose="020B0604020202020204" pitchFamily="34" charset="0"/>
              </a:rPr>
              <a:t>Es llamativo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>
                <a:solidFill>
                  <a:srgbClr val="202124"/>
                </a:solidFill>
                <a:latin typeface="arial" panose="020B0604020202020204" pitchFamily="34" charset="0"/>
              </a:rPr>
              <a:t>Se debe entender a primera vista.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>
                <a:solidFill>
                  <a:srgbClr val="202124"/>
                </a:solidFill>
                <a:latin typeface="arial" panose="020B0604020202020204" pitchFamily="34" charset="0"/>
              </a:rPr>
              <a:t>Comunica un mensaje de interés.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>
                <a:solidFill>
                  <a:srgbClr val="202124"/>
                </a:solidFill>
                <a:latin typeface="arial" panose="020B0604020202020204" pitchFamily="34" charset="0"/>
              </a:rPr>
              <a:t>Se graba en la memoria.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Feria ecológica &quot;Piensa verde, actúa verde&quot; en Universidad del Pacífico -  VeoVerde">
            <a:extLst>
              <a:ext uri="{FF2B5EF4-FFF2-40B4-BE49-F238E27FC236}">
                <a16:creationId xmlns:a16="http://schemas.microsoft.com/office/drawing/2014/main" id="{3F799F53-4EEC-493D-B208-BAC606376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16" y="445025"/>
            <a:ext cx="3586183" cy="44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49194260-BEDD-4AE1-BCA2-D4BB0D484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s-MX" sz="2000" dirty="0"/>
              <a:t>Determina el objetivo, qué es lo que se quiere comunicar.</a:t>
            </a:r>
          </a:p>
          <a:p>
            <a:r>
              <a:rPr lang="es-MX" sz="2000" dirty="0"/>
              <a:t>Determina o ten en cuanta a quiénes va dirigido.</a:t>
            </a:r>
          </a:p>
          <a:p>
            <a:r>
              <a:rPr lang="es-MX" sz="2000" dirty="0"/>
              <a:t>Crea un slogan, frase publicitaria corta que resume lo más importante, debe ser fácil de comprender , de recordar</a:t>
            </a:r>
          </a:p>
          <a:p>
            <a:r>
              <a:rPr lang="es-MX" sz="2000" dirty="0"/>
              <a:t>Incorpora una imagen</a:t>
            </a:r>
          </a:p>
          <a:p>
            <a:r>
              <a:rPr lang="es-MX" sz="2000" dirty="0"/>
              <a:t>Utiliza diseño acorde</a:t>
            </a:r>
          </a:p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B9A1A7F-5561-45B4-A1A0-5A622A87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 Cómo se hace un afiche?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9395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86DE4D1A-2C8A-4F28-B55D-09C84E5B0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776" y="1017725"/>
            <a:ext cx="7705800" cy="3499500"/>
          </a:xfrm>
        </p:spPr>
        <p:txBody>
          <a:bodyPr/>
          <a:lstStyle/>
          <a:p>
            <a:pPr marL="114300" indent="0">
              <a:buNone/>
            </a:pPr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82548DC-74ED-4E1A-AC95-375613C8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afiche</a:t>
            </a:r>
            <a:endParaRPr lang="es-CL" dirty="0"/>
          </a:p>
        </p:txBody>
      </p:sp>
      <p:pic>
        <p:nvPicPr>
          <p:cNvPr id="2050" name="Picture 2" descr="Signos de interrogación, expresión y el afiche">
            <a:extLst>
              <a:ext uri="{FF2B5EF4-FFF2-40B4-BE49-F238E27FC236}">
                <a16:creationId xmlns:a16="http://schemas.microsoft.com/office/drawing/2014/main" id="{FD7EA078-4250-41AA-B3B5-5EE46E63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79" y="1154398"/>
            <a:ext cx="3328323" cy="30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575B0E6-4E77-4B64-B95D-E79058A17CE3}"/>
              </a:ext>
            </a:extLst>
          </p:cNvPr>
          <p:cNvSpPr/>
          <p:nvPr/>
        </p:nvSpPr>
        <p:spPr>
          <a:xfrm>
            <a:off x="1244009" y="1590425"/>
            <a:ext cx="1286540" cy="57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PRODUCTO U OBJETO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BF946F-AE5D-4EAB-85E1-45EB4C0D3EC6}"/>
              </a:ext>
            </a:extLst>
          </p:cNvPr>
          <p:cNvSpPr/>
          <p:nvPr/>
        </p:nvSpPr>
        <p:spPr>
          <a:xfrm>
            <a:off x="7209938" y="2498780"/>
            <a:ext cx="1637414" cy="703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SLOGAN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E376907E-298B-4818-A43D-CFC496A2E2F9}"/>
              </a:ext>
            </a:extLst>
          </p:cNvPr>
          <p:cNvSpPr/>
          <p:nvPr/>
        </p:nvSpPr>
        <p:spPr>
          <a:xfrm>
            <a:off x="6464595" y="2767475"/>
            <a:ext cx="627653" cy="486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B8D964AD-039F-4FDC-8BB3-3B8591CE570D}"/>
              </a:ext>
            </a:extLst>
          </p:cNvPr>
          <p:cNvSpPr/>
          <p:nvPr/>
        </p:nvSpPr>
        <p:spPr>
          <a:xfrm>
            <a:off x="1244009" y="2481125"/>
            <a:ext cx="1403498" cy="572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9278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BDC9F56-AD5F-4A89-9598-C4EC47F7FA3E}"/>
              </a:ext>
            </a:extLst>
          </p:cNvPr>
          <p:cNvSpPr/>
          <p:nvPr/>
        </p:nvSpPr>
        <p:spPr>
          <a:xfrm>
            <a:off x="2247531" y="253040"/>
            <a:ext cx="4968875" cy="5032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¡Recordemos! TIPOS DE ESTEREOTIPOS (COPIAR EN EL CUADERNO)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F204DA8-9276-472D-A2F2-5B54A797A03B}"/>
              </a:ext>
            </a:extLst>
          </p:cNvPr>
          <p:cNvSpPr/>
          <p:nvPr/>
        </p:nvSpPr>
        <p:spPr>
          <a:xfrm>
            <a:off x="755650" y="987425"/>
            <a:ext cx="1530350" cy="12969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1.RACIAL ETARIO sobre la apariencia física</a:t>
            </a:r>
            <a:r>
              <a:rPr lang="es-ES" dirty="0"/>
              <a:t>.</a:t>
            </a:r>
            <a:endParaRPr lang="es-CL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0D491BD-9FA2-4BBD-8E38-427C1A5C1594}"/>
              </a:ext>
            </a:extLst>
          </p:cNvPr>
          <p:cNvSpPr/>
          <p:nvPr/>
        </p:nvSpPr>
        <p:spPr>
          <a:xfrm>
            <a:off x="3348038" y="987425"/>
            <a:ext cx="2087562" cy="12969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2.GÉNERO</a:t>
            </a:r>
          </a:p>
          <a:p>
            <a:pPr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sobre los roles de los femenino y masculino.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3D1D6A4-334A-4B20-AAD8-088905047827}"/>
              </a:ext>
            </a:extLst>
          </p:cNvPr>
          <p:cNvSpPr/>
          <p:nvPr/>
        </p:nvSpPr>
        <p:spPr>
          <a:xfrm>
            <a:off x="6588125" y="987425"/>
            <a:ext cx="2087563" cy="15843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3.DE CLASE POLITICO </a:t>
            </a:r>
            <a:r>
              <a:rPr lang="es-CL" dirty="0">
                <a:solidFill>
                  <a:schemeClr val="tx1"/>
                </a:solidFill>
              </a:rPr>
              <a:t>ideología preconcebida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5C059C7-8103-47FA-AA3A-8855435A1B48}"/>
              </a:ext>
            </a:extLst>
          </p:cNvPr>
          <p:cNvSpPr/>
          <p:nvPr/>
        </p:nvSpPr>
        <p:spPr>
          <a:xfrm>
            <a:off x="371475" y="3171825"/>
            <a:ext cx="2376488" cy="12969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4.RELIGIOSO</a:t>
            </a:r>
          </a:p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sobre los valores y costumbres de las religiones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AD37FEE-707B-4597-9E7C-FFF325A4EFB0}"/>
              </a:ext>
            </a:extLst>
          </p:cNvPr>
          <p:cNvSpPr/>
          <p:nvPr/>
        </p:nvSpPr>
        <p:spPr>
          <a:xfrm>
            <a:off x="3560763" y="3508375"/>
            <a:ext cx="1944687" cy="1150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5.PAÌS</a:t>
            </a:r>
          </a:p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Sobre los integrantes de cada país 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FB28F1D-E31F-4394-AC70-036070C2B66C}"/>
              </a:ext>
            </a:extLst>
          </p:cNvPr>
          <p:cNvSpPr/>
          <p:nvPr/>
        </p:nvSpPr>
        <p:spPr>
          <a:xfrm>
            <a:off x="6318250" y="3107531"/>
            <a:ext cx="2160587" cy="14255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6. DE CLASE</a:t>
            </a:r>
          </a:p>
          <a:p>
            <a:pPr algn="ctr" eaLnBrk="1" hangingPunct="1">
              <a:defRPr/>
            </a:pPr>
            <a:r>
              <a:rPr lang="es-ES" dirty="0">
                <a:solidFill>
                  <a:schemeClr val="tx1"/>
                </a:solidFill>
              </a:rPr>
              <a:t>sobre la clase social y el nivel cultural.</a:t>
            </a:r>
            <a:endParaRPr lang="es-CL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s-ES" dirty="0"/>
          </a:p>
          <a:p>
            <a:pPr algn="ctr" eaLnBrk="1" hangingPunct="1">
              <a:defRPr/>
            </a:pPr>
            <a:endParaRPr lang="es-CL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A4F21F90-F317-49E7-B370-AAAD9E60DB72}"/>
              </a:ext>
            </a:extLst>
          </p:cNvPr>
          <p:cNvSpPr/>
          <p:nvPr/>
        </p:nvSpPr>
        <p:spPr>
          <a:xfrm>
            <a:off x="2411413" y="1347788"/>
            <a:ext cx="647700" cy="647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dirty="0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11819FC8-88E9-41A6-8065-103AF2718A38}"/>
              </a:ext>
            </a:extLst>
          </p:cNvPr>
          <p:cNvSpPr/>
          <p:nvPr/>
        </p:nvSpPr>
        <p:spPr>
          <a:xfrm>
            <a:off x="5724525" y="1388269"/>
            <a:ext cx="647700" cy="647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B685537E-7E83-4A59-B8CC-00BB7AF3BE78}"/>
              </a:ext>
            </a:extLst>
          </p:cNvPr>
          <p:cNvSpPr/>
          <p:nvPr/>
        </p:nvSpPr>
        <p:spPr>
          <a:xfrm>
            <a:off x="2606343" y="4144963"/>
            <a:ext cx="647700" cy="647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C8F6BFBB-6C3B-44F8-98CE-B4D225892644}"/>
              </a:ext>
            </a:extLst>
          </p:cNvPr>
          <p:cNvSpPr/>
          <p:nvPr/>
        </p:nvSpPr>
        <p:spPr>
          <a:xfrm>
            <a:off x="5650651" y="4242760"/>
            <a:ext cx="647700" cy="647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dirty="0"/>
          </a:p>
        </p:txBody>
      </p:sp>
      <p:pic>
        <p:nvPicPr>
          <p:cNvPr id="15" name="Picture 2" descr="Cómo identificar estereotipos en medios de comunicación? | Zona Docs">
            <a:extLst>
              <a:ext uri="{FF2B5EF4-FFF2-40B4-BE49-F238E27FC236}">
                <a16:creationId xmlns:a16="http://schemas.microsoft.com/office/drawing/2014/main" id="{BC511A04-7477-45DF-A990-76CC79705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93" y="2335213"/>
            <a:ext cx="1662113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40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028BFC-9B3F-47B3-A8BA-7C725196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¿ QUÉ TIPO DE ESTEREOTIPO SE PRESENTA EN EL AFICHE?</a:t>
            </a:r>
            <a:endParaRPr lang="es-CL" dirty="0"/>
          </a:p>
        </p:txBody>
      </p:sp>
      <p:pic>
        <p:nvPicPr>
          <p:cNvPr id="3076" name="Picture 4" descr="L7 Ejemplos de Afiches Creados Sobre La Base de Estereotipos | PDF |  Business">
            <a:extLst>
              <a:ext uri="{FF2B5EF4-FFF2-40B4-BE49-F238E27FC236}">
                <a16:creationId xmlns:a16="http://schemas.microsoft.com/office/drawing/2014/main" id="{BEC8CE7A-20AA-438F-81E6-47C0356F5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4" t="19787" r="19957" b="15659"/>
          <a:stretch/>
        </p:blipFill>
        <p:spPr bwMode="auto">
          <a:xfrm>
            <a:off x="2073347" y="1017725"/>
            <a:ext cx="4253023" cy="35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1C48BE2C-BD64-4237-9CBC-32D9E9EDB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570" y="2019809"/>
            <a:ext cx="3605289" cy="2734907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98CDFCE-5015-4955-A351-B5AC4116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¿Con qué estereotipo se rompe en el afiche?</a:t>
            </a:r>
            <a:endParaRPr lang="es-CL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9E4D455-2F4A-4F89-884B-F1658BD6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64" y="1327622"/>
            <a:ext cx="7146160" cy="33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6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1EB4566C-1F1D-46DD-BF24-10AC436DA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2026" y="1957130"/>
            <a:ext cx="4233159" cy="2426253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BF584D1-E9C9-4D38-B80C-8161B72A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¿Con qué estereotipo se rompe en el afiche?</a:t>
            </a:r>
            <a:endParaRPr lang="es-CL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9B925AA-4F13-4A6F-8C82-0917BD7C2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7" y="1136354"/>
            <a:ext cx="7318214" cy="365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3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92D32D7-1EA8-4711-A584-C7EFB8D6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36304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¿ QUÉ TIPO DE ESTEREOTIPO SE PRESENTA EN EL AFICHE?</a:t>
            </a:r>
            <a:endParaRPr lang="es-CL" dirty="0"/>
          </a:p>
        </p:txBody>
      </p:sp>
      <p:pic>
        <p:nvPicPr>
          <p:cNvPr id="6148" name="Picture 4" descr="Afiche Colegio - Facultad de Psicología">
            <a:extLst>
              <a:ext uri="{FF2B5EF4-FFF2-40B4-BE49-F238E27FC236}">
                <a16:creationId xmlns:a16="http://schemas.microsoft.com/office/drawing/2014/main" id="{156112E1-D4BD-4BC1-8BC6-A58ADF4D8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95" y="1160491"/>
            <a:ext cx="6924809" cy="353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9179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 Colorful CV by Slidesgo">
  <a:themeElements>
    <a:clrScheme name="Simple Light">
      <a:dk1>
        <a:srgbClr val="05192A"/>
      </a:dk1>
      <a:lt1>
        <a:srgbClr val="FFFFFF"/>
      </a:lt1>
      <a:dk2>
        <a:srgbClr val="595959"/>
      </a:dk2>
      <a:lt2>
        <a:srgbClr val="EEEEEE"/>
      </a:lt2>
      <a:accent1>
        <a:srgbClr val="F5A0BB"/>
      </a:accent1>
      <a:accent2>
        <a:srgbClr val="2C7ABD"/>
      </a:accent2>
      <a:accent3>
        <a:srgbClr val="F1606A"/>
      </a:accent3>
      <a:accent4>
        <a:srgbClr val="0A767A"/>
      </a:accent4>
      <a:accent5>
        <a:srgbClr val="F69570"/>
      </a:accent5>
      <a:accent6>
        <a:srgbClr val="FFE599"/>
      </a:accent6>
      <a:hlink>
        <a:srgbClr val="0519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Presentación en pantalla (16:9)</PresentationFormat>
  <Paragraphs>45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Anaheim</vt:lpstr>
      <vt:lpstr>Arial</vt:lpstr>
      <vt:lpstr>Glegoo</vt:lpstr>
      <vt:lpstr>Poppins ExtraBold</vt:lpstr>
      <vt:lpstr>Arial</vt:lpstr>
      <vt:lpstr>Geometric Colorful CV by Slidesgo</vt:lpstr>
      <vt:lpstr>Estereotipos en la publicidad</vt:lpstr>
      <vt:lpstr>El afiche</vt:lpstr>
      <vt:lpstr>¿ Cómo se hace un afiche?</vt:lpstr>
      <vt:lpstr>afiche</vt:lpstr>
      <vt:lpstr>Presentación de PowerPoint</vt:lpstr>
      <vt:lpstr>¿ QUÉ TIPO DE ESTEREOTIPO SE PRESENTA EN EL AFICHE?</vt:lpstr>
      <vt:lpstr>¿Con qué estereotipo se rompe en el afiche?</vt:lpstr>
      <vt:lpstr>¿Con qué estereotipo se rompe en el afiche?</vt:lpstr>
      <vt:lpstr>¿ QUÉ TIPO DE ESTEREOTIPO SE PRESENTA EN EL AFICHE?</vt:lpstr>
      <vt:lpstr>¿Con qué estereotipo se rompe en el afiche?</vt:lpstr>
      <vt:lpstr>¿Con qué estereotipo se rompe en el afiche?</vt:lpstr>
      <vt:lpstr>Actividad (nota acumulativa)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Estereotipos en la publicidad</dc:title>
  <dc:creator>Docentes</dc:creator>
  <cp:lastModifiedBy>Docentes</cp:lastModifiedBy>
  <cp:revision>1</cp:revision>
  <dcterms:modified xsi:type="dcterms:W3CDTF">2021-10-04T19:25:13Z</dcterms:modified>
</cp:coreProperties>
</file>