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3" r:id="rId6"/>
    <p:sldId id="264" r:id="rId7"/>
    <p:sldId id="261" r:id="rId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Modak" panose="020B0604020202020204" charset="0"/>
      <p:regular r:id="rId14"/>
    </p:embeddedFont>
    <p:embeddedFont>
      <p:font typeface="Nunito" pitchFamily="2" charset="0"/>
      <p:regular r:id="rId15"/>
      <p:bold r:id="rId16"/>
      <p:italic r:id="rId17"/>
      <p:boldItalic r:id="rId18"/>
    </p:embeddedFont>
    <p:embeddedFont>
      <p:font typeface="Roboto Condensed Light" panose="02000000000000000000" pitchFamily="2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2EFBB7-CD5A-4FD6-9DDC-28E0ECBA5B73}">
  <a:tblStyle styleId="{AD2EFBB7-CD5A-4FD6-9DDC-28E0ECBA5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104ba4b7951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104ba4b7951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2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51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77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" name="Google Shape;95;p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2"/>
          <p:cNvGrpSpPr/>
          <p:nvPr/>
        </p:nvGrpSpPr>
        <p:grpSpPr>
          <a:xfrm>
            <a:off x="223250" y="172221"/>
            <a:ext cx="8748100" cy="4772025"/>
            <a:chOff x="223250" y="172221"/>
            <a:chExt cx="8748100" cy="4772025"/>
          </a:xfrm>
        </p:grpSpPr>
        <p:sp>
          <p:nvSpPr>
            <p:cNvPr id="101" name="Google Shape;101;p2"/>
            <p:cNvSpPr/>
            <p:nvPr/>
          </p:nvSpPr>
          <p:spPr>
            <a:xfrm>
              <a:off x="848050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072938" y="245850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3250" y="4084331"/>
              <a:ext cx="195900" cy="19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7300" y="840833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83063" y="4571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1613" y="3211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9575" y="17222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5375" y="2656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4275" y="3839112"/>
              <a:ext cx="523800" cy="52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231800" y="535001"/>
              <a:ext cx="394200" cy="39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01850" y="365499"/>
              <a:ext cx="169500" cy="169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6738" y="4870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638" y="456287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392575" y="3612517"/>
            <a:ext cx="4359000" cy="1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392425" y="3475100"/>
            <a:ext cx="4359136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-564852">
            <a:off x="413228" y="3475388"/>
            <a:ext cx="180333" cy="270118"/>
            <a:chOff x="1459800" y="1512500"/>
            <a:chExt cx="131625" cy="197100"/>
          </a:xfrm>
        </p:grpSpPr>
        <p:sp>
          <p:nvSpPr>
            <p:cNvPr id="118" name="Google Shape;118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751584" y="4588919"/>
            <a:ext cx="222100" cy="248393"/>
            <a:chOff x="4791500" y="4541438"/>
            <a:chExt cx="163225" cy="182575"/>
          </a:xfrm>
        </p:grpSpPr>
        <p:sp>
          <p:nvSpPr>
            <p:cNvPr id="123" name="Google Shape;123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781154" y="362608"/>
            <a:ext cx="192516" cy="227716"/>
            <a:chOff x="1824250" y="1008625"/>
            <a:chExt cx="144250" cy="170625"/>
          </a:xfrm>
        </p:grpSpPr>
        <p:sp>
          <p:nvSpPr>
            <p:cNvPr id="126" name="Google Shape;126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493009" y="1184856"/>
            <a:ext cx="222100" cy="248393"/>
            <a:chOff x="4791500" y="4541438"/>
            <a:chExt cx="163225" cy="182575"/>
          </a:xfrm>
        </p:grpSpPr>
        <p:sp>
          <p:nvSpPr>
            <p:cNvPr id="129" name="Google Shape;129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621917" y="4044958"/>
            <a:ext cx="192516" cy="227716"/>
            <a:chOff x="1824250" y="1008625"/>
            <a:chExt cx="144250" cy="170625"/>
          </a:xfrm>
        </p:grpSpPr>
        <p:sp>
          <p:nvSpPr>
            <p:cNvPr id="132" name="Google Shape;132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-564885">
            <a:off x="2168854" y="187233"/>
            <a:ext cx="153769" cy="230340"/>
            <a:chOff x="1459800" y="1512500"/>
            <a:chExt cx="131625" cy="197100"/>
          </a:xfrm>
        </p:grpSpPr>
        <p:sp>
          <p:nvSpPr>
            <p:cNvPr id="135" name="Google Shape;135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66074" y="680567"/>
            <a:ext cx="313980" cy="351146"/>
            <a:chOff x="4791500" y="4541438"/>
            <a:chExt cx="163225" cy="182575"/>
          </a:xfrm>
        </p:grpSpPr>
        <p:sp>
          <p:nvSpPr>
            <p:cNvPr id="140" name="Google Shape;140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143681" y="4478906"/>
            <a:ext cx="204099" cy="241417"/>
            <a:chOff x="1824250" y="1008625"/>
            <a:chExt cx="144250" cy="170625"/>
          </a:xfrm>
        </p:grpSpPr>
        <p:sp>
          <p:nvSpPr>
            <p:cNvPr id="143" name="Google Shape;143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5110898">
            <a:off x="5964759" y="452207"/>
            <a:ext cx="511661" cy="425175"/>
            <a:chOff x="3478568" y="540468"/>
            <a:chExt cx="511644" cy="425160"/>
          </a:xfrm>
        </p:grpSpPr>
        <p:sp>
          <p:nvSpPr>
            <p:cNvPr id="146" name="Google Shape;146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49937" y="187598"/>
            <a:ext cx="730347" cy="694803"/>
            <a:chOff x="435062" y="187598"/>
            <a:chExt cx="730347" cy="694803"/>
          </a:xfrm>
        </p:grpSpPr>
        <p:sp>
          <p:nvSpPr>
            <p:cNvPr id="162" name="Google Shape;162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3257869">
            <a:off x="8079602" y="1618876"/>
            <a:ext cx="511668" cy="425180"/>
            <a:chOff x="3478568" y="540468"/>
            <a:chExt cx="511644" cy="425160"/>
          </a:xfrm>
        </p:grpSpPr>
        <p:sp>
          <p:nvSpPr>
            <p:cNvPr id="190" name="Google Shape;190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5130198">
            <a:off x="1006528" y="4357822"/>
            <a:ext cx="730331" cy="694787"/>
            <a:chOff x="435062" y="187598"/>
            <a:chExt cx="730347" cy="694803"/>
          </a:xfrm>
        </p:grpSpPr>
        <p:sp>
          <p:nvSpPr>
            <p:cNvPr id="206" name="Google Shape;206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1527525" y="223900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6323398" y="252229"/>
            <a:ext cx="939414" cy="1643966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720000" y="1129275"/>
            <a:ext cx="7704000" cy="3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16052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1357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16052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52024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57329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52024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16052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1357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16052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52024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329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52024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p33"/>
          <p:cNvSpPr txBox="1">
            <a:spLocks noGrp="1"/>
          </p:cNvSpPr>
          <p:nvPr>
            <p:ph type="ctrTitle"/>
          </p:nvPr>
        </p:nvSpPr>
        <p:spPr>
          <a:xfrm>
            <a:off x="966467" y="1238296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 dirty="0">
                <a:solidFill>
                  <a:schemeClr val="accent3"/>
                </a:solidFill>
              </a:rPr>
              <a:t>O</a:t>
            </a:r>
            <a:r>
              <a:rPr lang="en" sz="8000" dirty="0">
                <a:solidFill>
                  <a:schemeClr val="accent3"/>
                </a:solidFill>
              </a:rPr>
              <a:t>peraciones combinadas</a:t>
            </a:r>
            <a:endParaRPr sz="8000" dirty="0">
              <a:solidFill>
                <a:schemeClr val="accent3"/>
              </a:solidFill>
            </a:endParaRPr>
          </a:p>
        </p:txBody>
      </p:sp>
      <p:grpSp>
        <p:nvGrpSpPr>
          <p:cNvPr id="4393" name="Google Shape;4393;p33"/>
          <p:cNvGrpSpPr/>
          <p:nvPr/>
        </p:nvGrpSpPr>
        <p:grpSpPr>
          <a:xfrm>
            <a:off x="7361124" y="3323800"/>
            <a:ext cx="932934" cy="1644077"/>
            <a:chOff x="7361124" y="3323800"/>
            <a:chExt cx="932934" cy="1644077"/>
          </a:xfrm>
        </p:grpSpPr>
        <p:sp>
          <p:nvSpPr>
            <p:cNvPr id="439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4C0ADE46-EC08-4B77-BE21-67867B5A9765}"/>
              </a:ext>
            </a:extLst>
          </p:cNvPr>
          <p:cNvSpPr txBox="1"/>
          <p:nvPr/>
        </p:nvSpPr>
        <p:spPr>
          <a:xfrm>
            <a:off x="3316462" y="3444536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Comic Sans MS" panose="030F0702030302020204" pitchFamily="66" charset="0"/>
              </a:rPr>
              <a:t>Sumas y restas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35"/>
          <p:cNvSpPr txBox="1">
            <a:spLocks noGrp="1"/>
          </p:cNvSpPr>
          <p:nvPr>
            <p:ph type="title" idx="15"/>
          </p:nvPr>
        </p:nvSpPr>
        <p:spPr>
          <a:xfrm>
            <a:off x="584766" y="621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chemeClr val="bg1">
                    <a:lumMod val="50000"/>
                  </a:schemeClr>
                </a:solidFill>
              </a:rPr>
              <a:t>¿Qué es una operación combinada?</a:t>
            </a:r>
            <a:endParaRPr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CD7D24B-CD94-4325-8A05-852D14E4DC18}"/>
              </a:ext>
            </a:extLst>
          </p:cNvPr>
          <p:cNvSpPr txBox="1"/>
          <p:nvPr/>
        </p:nvSpPr>
        <p:spPr>
          <a:xfrm>
            <a:off x="584766" y="1290916"/>
            <a:ext cx="7892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0" i="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Son expresiones numéricas en las que pueden aparecer </a:t>
            </a:r>
            <a:r>
              <a:rPr lang="es-ES" sz="2400" b="1" i="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varias</a:t>
            </a:r>
            <a:r>
              <a:rPr lang="es-ES" sz="2400" b="0" i="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es-ES" sz="2400" b="1" i="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operaciones</a:t>
            </a:r>
            <a:r>
              <a:rPr lang="es-ES" sz="2400" b="0" i="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 (sumas, restas, multiplicaciones o divisiones) con paréntesis, corchetes </a:t>
            </a:r>
            <a:r>
              <a:rPr lang="es-ES" sz="2400" dirty="0">
                <a:solidFill>
                  <a:schemeClr val="accent3"/>
                </a:solidFill>
                <a:latin typeface="Comic Sans MS" panose="030F0702030302020204" pitchFamily="66" charset="0"/>
              </a:rPr>
              <a:t>o</a:t>
            </a:r>
            <a:r>
              <a:rPr lang="es-ES" sz="2400" b="0" i="0" dirty="0"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 llaves.</a:t>
            </a:r>
            <a:r>
              <a:rPr lang="es-CL" sz="2400" dirty="0">
                <a:solidFill>
                  <a:schemeClr val="accent3"/>
                </a:solidFill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1026" name="Picture 2" descr="10 ideas de Minions | imagenes de los minions, minions, cosas de minion">
            <a:extLst>
              <a:ext uri="{FF2B5EF4-FFF2-40B4-BE49-F238E27FC236}">
                <a16:creationId xmlns:a16="http://schemas.microsoft.com/office/drawing/2014/main" id="{4E04E178-E1E2-4DEF-A413-D6F54792D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27" y="2442068"/>
            <a:ext cx="1796920" cy="22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DF3D5E-9599-4470-95DA-E4CCCD480079}"/>
              </a:ext>
            </a:extLst>
          </p:cNvPr>
          <p:cNvSpPr txBox="1"/>
          <p:nvPr/>
        </p:nvSpPr>
        <p:spPr>
          <a:xfrm>
            <a:off x="817580" y="3189410"/>
            <a:ext cx="477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Ejemplo:  3</a:t>
            </a:r>
            <a:r>
              <a:rPr lang="es-CL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∙ </a:t>
            </a:r>
            <a:r>
              <a:rPr lang="es-CL" sz="2400" dirty="0">
                <a:latin typeface="Comic Sans MS" panose="030F0702030302020204" pitchFamily="66" charset="0"/>
              </a:rPr>
              <a:t>5 </a:t>
            </a:r>
            <a:r>
              <a:rPr lang="es-CL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(18</a:t>
            </a:r>
            <a:r>
              <a:rPr lang="es-CL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: </a:t>
            </a:r>
            <a:r>
              <a:rPr lang="es-CL" sz="2400" dirty="0">
                <a:latin typeface="Comic Sans MS" panose="030F0702030302020204" pitchFamily="66" charset="0"/>
              </a:rPr>
              <a:t>6) </a:t>
            </a:r>
            <a:r>
              <a:rPr lang="es-CL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–</a:t>
            </a:r>
            <a:r>
              <a:rPr lang="es-CL" sz="2400" dirty="0">
                <a:latin typeface="Comic Sans MS" panose="030F0702030302020204" pitchFamily="66" charset="0"/>
              </a:rPr>
              <a:t> 2 </a:t>
            </a:r>
            <a:r>
              <a:rPr lang="es-CL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∙</a:t>
            </a:r>
            <a:r>
              <a:rPr lang="es-CL" sz="2400" dirty="0">
                <a:latin typeface="Comic Sans MS" panose="030F0702030302020204" pitchFamily="66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881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3A5F120-E0A7-4FE0-9E35-C56B0C73699C}"/>
              </a:ext>
            </a:extLst>
          </p:cNvPr>
          <p:cNvSpPr/>
          <p:nvPr/>
        </p:nvSpPr>
        <p:spPr>
          <a:xfrm>
            <a:off x="2746163" y="2268186"/>
            <a:ext cx="441064" cy="1270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46" name="Google Shape;4446;p34"/>
          <p:cNvSpPr txBox="1">
            <a:spLocks noGrp="1"/>
          </p:cNvSpPr>
          <p:nvPr>
            <p:ph type="title"/>
          </p:nvPr>
        </p:nvSpPr>
        <p:spPr>
          <a:xfrm>
            <a:off x="988942" y="6386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bg1">
                    <a:lumMod val="50000"/>
                  </a:schemeClr>
                </a:solidFill>
              </a:rPr>
              <a:t>¿Cuál es el orden que debo seguir para resolver una operación combinada?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4B8B666-4ADD-409B-8EE8-0A500AD21672}"/>
              </a:ext>
            </a:extLst>
          </p:cNvPr>
          <p:cNvSpPr/>
          <p:nvPr/>
        </p:nvSpPr>
        <p:spPr>
          <a:xfrm>
            <a:off x="5126521" y="2249846"/>
            <a:ext cx="441064" cy="1270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9763052-8131-453C-AE76-E105246FE6D6}"/>
              </a:ext>
            </a:extLst>
          </p:cNvPr>
          <p:cNvSpPr/>
          <p:nvPr/>
        </p:nvSpPr>
        <p:spPr>
          <a:xfrm>
            <a:off x="988942" y="1810013"/>
            <a:ext cx="1794768" cy="10067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s-CL" sz="1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PARENTESIS</a:t>
            </a:r>
            <a:r>
              <a:rPr lang="es-CL" sz="11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D333F58-9B33-4635-8664-2FFA0724E6AC}"/>
              </a:ext>
            </a:extLst>
          </p:cNvPr>
          <p:cNvSpPr/>
          <p:nvPr/>
        </p:nvSpPr>
        <p:spPr>
          <a:xfrm>
            <a:off x="3187227" y="1760589"/>
            <a:ext cx="1927412" cy="11055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MULTIPLICACIÓN O DIVISIÓN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E19EED5-778C-432A-AD69-FC2C0786CE98}"/>
              </a:ext>
            </a:extLst>
          </p:cNvPr>
          <p:cNvSpPr/>
          <p:nvPr/>
        </p:nvSpPr>
        <p:spPr>
          <a:xfrm>
            <a:off x="5567584" y="1815351"/>
            <a:ext cx="1927411" cy="951235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s-CL" sz="12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SUMA O RESTA </a:t>
            </a:r>
          </a:p>
        </p:txBody>
      </p:sp>
      <p:pic>
        <p:nvPicPr>
          <p:cNvPr id="2050" name="Picture 2" descr="29 ideas de Minions | minions, imagenes de los minions, minion">
            <a:extLst>
              <a:ext uri="{FF2B5EF4-FFF2-40B4-BE49-F238E27FC236}">
                <a16:creationId xmlns:a16="http://schemas.microsoft.com/office/drawing/2014/main" id="{B1208982-8AD8-4FD3-BDFC-6C80B516E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30" b="93519" l="5778" r="95556">
                        <a14:foregroundMark x1="18370" y1="52546" x2="5778" y2="51852"/>
                        <a14:foregroundMark x1="32444" y1="42361" x2="33778" y2="48843"/>
                        <a14:foregroundMark x1="90370" y1="88194" x2="91407" y2="72685"/>
                        <a14:foregroundMark x1="91407" y1="72685" x2="95556" y2="59954"/>
                        <a14:foregroundMark x1="8444" y1="85417" x2="10667" y2="93519"/>
                        <a14:foregroundMark x1="81926" y1="58565" x2="85778" y2="5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59" b="5048"/>
          <a:stretch/>
        </p:blipFill>
        <p:spPr bwMode="auto">
          <a:xfrm>
            <a:off x="2120214" y="3111938"/>
            <a:ext cx="4748551" cy="17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35"/>
          <p:cNvSpPr txBox="1">
            <a:spLocks noGrp="1"/>
          </p:cNvSpPr>
          <p:nvPr>
            <p:ph type="title" idx="15"/>
          </p:nvPr>
        </p:nvSpPr>
        <p:spPr>
          <a:xfrm>
            <a:off x="515604" y="6898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chemeClr val="bg1">
                    <a:lumMod val="50000"/>
                  </a:schemeClr>
                </a:solidFill>
              </a:rPr>
              <a:t>Cuando tenemos solo dos operaciones , ¿Qué orden debo seguir?</a:t>
            </a:r>
            <a:endParaRPr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57E31C9-E6E6-48A7-9765-A7F057845D93}"/>
              </a:ext>
            </a:extLst>
          </p:cNvPr>
          <p:cNvSpPr txBox="1"/>
          <p:nvPr/>
        </p:nvSpPr>
        <p:spPr>
          <a:xfrm>
            <a:off x="215152" y="1688951"/>
            <a:ext cx="892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Comic Sans MS" panose="030F0702030302020204" pitchFamily="66" charset="0"/>
              </a:rPr>
              <a:t>En ese caso debes resolver de </a:t>
            </a:r>
            <a:r>
              <a:rPr lang="es-C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izquierda a derecha</a:t>
            </a:r>
            <a:r>
              <a:rPr lang="es-CL" sz="28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  <a:r>
              <a:rPr lang="es-CL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A553DB1-A39C-44CF-A33F-6D98E2DC7C3A}"/>
              </a:ext>
            </a:extLst>
          </p:cNvPr>
          <p:cNvSpPr txBox="1"/>
          <p:nvPr/>
        </p:nvSpPr>
        <p:spPr>
          <a:xfrm>
            <a:off x="2420469" y="2469665"/>
            <a:ext cx="477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Ejemplo: 13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s-CL" sz="2400" dirty="0">
                <a:latin typeface="Comic Sans MS" panose="030F0702030302020204" pitchFamily="66" charset="0"/>
              </a:rPr>
              <a:t>5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latin typeface="Comic Sans MS" panose="030F0702030302020204" pitchFamily="66" charset="0"/>
              </a:rPr>
              <a:t>4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6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1B8AF7D-AAAC-4A78-B62A-F9E0FA85193C}"/>
              </a:ext>
            </a:extLst>
          </p:cNvPr>
          <p:cNvCxnSpPr>
            <a:cxnSpLocks/>
          </p:cNvCxnSpPr>
          <p:nvPr/>
        </p:nvCxnSpPr>
        <p:spPr>
          <a:xfrm>
            <a:off x="3958814" y="2818504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5BCF846D-FD50-44BA-AC05-5438FB9B3E65}"/>
              </a:ext>
            </a:extLst>
          </p:cNvPr>
          <p:cNvCxnSpPr>
            <a:cxnSpLocks/>
          </p:cNvCxnSpPr>
          <p:nvPr/>
        </p:nvCxnSpPr>
        <p:spPr>
          <a:xfrm flipV="1">
            <a:off x="4249271" y="2818504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F32145-F075-4247-845B-18F0F5AD64E5}"/>
              </a:ext>
            </a:extLst>
          </p:cNvPr>
          <p:cNvSpPr txBox="1"/>
          <p:nvPr/>
        </p:nvSpPr>
        <p:spPr>
          <a:xfrm>
            <a:off x="4003764" y="3049336"/>
            <a:ext cx="72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DCF491E-CB7F-41EC-A34B-EAAAE82BA819}"/>
              </a:ext>
            </a:extLst>
          </p:cNvPr>
          <p:cNvSpPr txBox="1"/>
          <p:nvPr/>
        </p:nvSpPr>
        <p:spPr>
          <a:xfrm>
            <a:off x="4485939" y="3035777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latin typeface="Comic Sans MS" panose="030F0702030302020204" pitchFamily="66" charset="0"/>
              </a:rPr>
              <a:t>4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6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582BD795-911D-48EA-9CCF-60622D9AE85E}"/>
              </a:ext>
            </a:extLst>
          </p:cNvPr>
          <p:cNvCxnSpPr>
            <a:cxnSpLocks/>
          </p:cNvCxnSpPr>
          <p:nvPr/>
        </p:nvCxnSpPr>
        <p:spPr>
          <a:xfrm flipV="1">
            <a:off x="4497594" y="3372314"/>
            <a:ext cx="311072" cy="2770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71078F9-4D0F-41C2-8E88-432A0AE1CA8F}"/>
              </a:ext>
            </a:extLst>
          </p:cNvPr>
          <p:cNvCxnSpPr>
            <a:cxnSpLocks/>
          </p:cNvCxnSpPr>
          <p:nvPr/>
        </p:nvCxnSpPr>
        <p:spPr>
          <a:xfrm>
            <a:off x="4222376" y="3385529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121A54C-2622-432C-AC46-1820697D8678}"/>
              </a:ext>
            </a:extLst>
          </p:cNvPr>
          <p:cNvSpPr txBox="1"/>
          <p:nvPr/>
        </p:nvSpPr>
        <p:spPr>
          <a:xfrm>
            <a:off x="4249271" y="3589587"/>
            <a:ext cx="72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A8513DC-D708-48B6-880A-C6481D615FD8}"/>
              </a:ext>
            </a:extLst>
          </p:cNvPr>
          <p:cNvSpPr txBox="1"/>
          <p:nvPr/>
        </p:nvSpPr>
        <p:spPr>
          <a:xfrm>
            <a:off x="4613112" y="3576028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6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3672C63D-16DE-4CF0-A428-BF3545680603}"/>
              </a:ext>
            </a:extLst>
          </p:cNvPr>
          <p:cNvCxnSpPr>
            <a:cxnSpLocks/>
          </p:cNvCxnSpPr>
          <p:nvPr/>
        </p:nvCxnSpPr>
        <p:spPr>
          <a:xfrm>
            <a:off x="4519940" y="3912221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F5A1BEFF-0F12-421B-BDA1-40089B5307EE}"/>
              </a:ext>
            </a:extLst>
          </p:cNvPr>
          <p:cNvCxnSpPr>
            <a:cxnSpLocks/>
          </p:cNvCxnSpPr>
          <p:nvPr/>
        </p:nvCxnSpPr>
        <p:spPr>
          <a:xfrm flipV="1">
            <a:off x="4808666" y="3905957"/>
            <a:ext cx="261460" cy="270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B1C6855-E2B1-43F3-9A64-3FD9B19E1694}"/>
              </a:ext>
            </a:extLst>
          </p:cNvPr>
          <p:cNvSpPr txBox="1"/>
          <p:nvPr/>
        </p:nvSpPr>
        <p:spPr>
          <a:xfrm>
            <a:off x="4520805" y="4139536"/>
            <a:ext cx="72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20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D3B6EF2-2493-44E5-B1D1-4FD2C7645539}"/>
              </a:ext>
            </a:extLst>
          </p:cNvPr>
          <p:cNvSpPr txBox="1"/>
          <p:nvPr/>
        </p:nvSpPr>
        <p:spPr>
          <a:xfrm>
            <a:off x="5852159" y="2574784"/>
            <a:ext cx="2689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¿Qué hago con el resto de las operaciones?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FE1F466-0CE2-46B9-A885-EBF30B920323}"/>
              </a:ext>
            </a:extLst>
          </p:cNvPr>
          <p:cNvSpPr txBox="1"/>
          <p:nvPr/>
        </p:nvSpPr>
        <p:spPr>
          <a:xfrm>
            <a:off x="6090155" y="3127922"/>
            <a:ext cx="257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b="1">
                <a:solidFill>
                  <a:schemeClr val="accent3"/>
                </a:solidFill>
              </a:rPr>
              <a:t>Debes bajar </a:t>
            </a:r>
            <a:r>
              <a:rPr lang="es-CL" sz="1200" b="1" dirty="0">
                <a:solidFill>
                  <a:schemeClr val="accent3"/>
                </a:solidFill>
              </a:rPr>
              <a:t>los números en el mismo orden y continuar resolviendo de izquierda a derecha.</a:t>
            </a:r>
          </a:p>
        </p:txBody>
      </p:sp>
      <p:pic>
        <p:nvPicPr>
          <p:cNvPr id="3076" name="Picture 4" descr="Un peu de rigolade. | paginasenblancoblog">
            <a:extLst>
              <a:ext uri="{FF2B5EF4-FFF2-40B4-BE49-F238E27FC236}">
                <a16:creationId xmlns:a16="http://schemas.microsoft.com/office/drawing/2014/main" id="{3B9D980B-1638-4C0F-A882-C4B7E54B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334" y="2469665"/>
            <a:ext cx="2431229" cy="26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4" grpId="0"/>
      <p:bldP spid="51" grpId="0"/>
      <p:bldP spid="56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35"/>
          <p:cNvSpPr txBox="1">
            <a:spLocks noGrp="1"/>
          </p:cNvSpPr>
          <p:nvPr>
            <p:ph type="title" idx="15"/>
          </p:nvPr>
        </p:nvSpPr>
        <p:spPr>
          <a:xfrm>
            <a:off x="720000" y="4342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bg1">
                    <a:lumMod val="50000"/>
                  </a:schemeClr>
                </a:solidFill>
              </a:rPr>
              <a:t>¡ Practiquemos!</a:t>
            </a:r>
            <a:endParaRPr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0FBCDE-BFF6-4832-8918-DE003DE338E3}"/>
              </a:ext>
            </a:extLst>
          </p:cNvPr>
          <p:cNvSpPr txBox="1"/>
          <p:nvPr/>
        </p:nvSpPr>
        <p:spPr>
          <a:xfrm>
            <a:off x="945912" y="1595496"/>
            <a:ext cx="239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3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s-CL" sz="2400" dirty="0">
                <a:latin typeface="Comic Sans MS" panose="030F0702030302020204" pitchFamily="66" charset="0"/>
              </a:rPr>
              <a:t>2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s-CL" sz="2400" dirty="0">
                <a:latin typeface="Comic Sans MS" panose="030F0702030302020204" pitchFamily="66" charset="0"/>
              </a:rPr>
              <a:t>17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CL" sz="2400" dirty="0">
                <a:latin typeface="Comic Sans MS" panose="030F0702030302020204" pitchFamily="66" charset="0"/>
              </a:rPr>
              <a:t> 12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6A8644-677F-45F8-BB5C-DC5F6A686040}"/>
              </a:ext>
            </a:extLst>
          </p:cNvPr>
          <p:cNvSpPr txBox="1"/>
          <p:nvPr/>
        </p:nvSpPr>
        <p:spPr>
          <a:xfrm>
            <a:off x="5508947" y="1621605"/>
            <a:ext cx="239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2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s-CL" sz="2400" dirty="0">
                <a:latin typeface="Comic Sans MS" panose="030F0702030302020204" pitchFamily="66" charset="0"/>
              </a:rPr>
              <a:t>14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s-CL" sz="2400" dirty="0">
                <a:latin typeface="Comic Sans MS" panose="030F0702030302020204" pitchFamily="66" charset="0"/>
              </a:rPr>
              <a:t>9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10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8D3F84E-25E2-4374-8953-7345945FB4A9}"/>
              </a:ext>
            </a:extLst>
          </p:cNvPr>
          <p:cNvCxnSpPr>
            <a:cxnSpLocks/>
          </p:cNvCxnSpPr>
          <p:nvPr/>
        </p:nvCxnSpPr>
        <p:spPr>
          <a:xfrm>
            <a:off x="1090106" y="1944239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44E6485-95D6-4FA1-BE89-15AA68970DE3}"/>
              </a:ext>
            </a:extLst>
          </p:cNvPr>
          <p:cNvCxnSpPr>
            <a:cxnSpLocks/>
          </p:cNvCxnSpPr>
          <p:nvPr/>
        </p:nvCxnSpPr>
        <p:spPr>
          <a:xfrm flipV="1">
            <a:off x="1380563" y="1954179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54C3B10-0472-452B-8B85-C10AFE83664C}"/>
              </a:ext>
            </a:extLst>
          </p:cNvPr>
          <p:cNvSpPr txBox="1"/>
          <p:nvPr/>
        </p:nvSpPr>
        <p:spPr>
          <a:xfrm>
            <a:off x="1235334" y="2185011"/>
            <a:ext cx="29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B9E374-EE9B-4574-B5BB-66A01B7A3FF1}"/>
              </a:ext>
            </a:extLst>
          </p:cNvPr>
          <p:cNvSpPr txBox="1"/>
          <p:nvPr/>
        </p:nvSpPr>
        <p:spPr>
          <a:xfrm>
            <a:off x="1498897" y="2185011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s-CL" sz="2400" dirty="0">
                <a:latin typeface="Comic Sans MS" panose="030F0702030302020204" pitchFamily="66" charset="0"/>
              </a:rPr>
              <a:t>17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CL" sz="2400" dirty="0">
                <a:latin typeface="Comic Sans MS" panose="030F0702030302020204" pitchFamily="66" charset="0"/>
              </a:rPr>
              <a:t> 12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2CAF7D0-4883-448F-9AF0-C532F46D5F26}"/>
              </a:ext>
            </a:extLst>
          </p:cNvPr>
          <p:cNvCxnSpPr>
            <a:cxnSpLocks/>
          </p:cNvCxnSpPr>
          <p:nvPr/>
        </p:nvCxnSpPr>
        <p:spPr>
          <a:xfrm>
            <a:off x="1429867" y="2517087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F4FA044-FAD5-4674-925C-5944997D210D}"/>
              </a:ext>
            </a:extLst>
          </p:cNvPr>
          <p:cNvCxnSpPr>
            <a:cxnSpLocks/>
          </p:cNvCxnSpPr>
          <p:nvPr/>
        </p:nvCxnSpPr>
        <p:spPr>
          <a:xfrm flipV="1">
            <a:off x="1720324" y="2506659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DF90C1-98E2-4EA3-BDDA-B47C0BFB00C0}"/>
              </a:ext>
            </a:extLst>
          </p:cNvPr>
          <p:cNvSpPr txBox="1"/>
          <p:nvPr/>
        </p:nvSpPr>
        <p:spPr>
          <a:xfrm>
            <a:off x="1429867" y="2725584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88936F-D1DC-4BCD-85C4-C3A54D0C18A6}"/>
              </a:ext>
            </a:extLst>
          </p:cNvPr>
          <p:cNvSpPr txBox="1"/>
          <p:nvPr/>
        </p:nvSpPr>
        <p:spPr>
          <a:xfrm>
            <a:off x="1814012" y="2725583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CL" sz="2400" dirty="0">
                <a:latin typeface="Comic Sans MS" panose="030F0702030302020204" pitchFamily="66" charset="0"/>
              </a:rPr>
              <a:t> 12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AEA8DAC-5ACD-4AD1-A069-488FD8B2BB85}"/>
              </a:ext>
            </a:extLst>
          </p:cNvPr>
          <p:cNvCxnSpPr>
            <a:cxnSpLocks/>
          </p:cNvCxnSpPr>
          <p:nvPr/>
        </p:nvCxnSpPr>
        <p:spPr>
          <a:xfrm>
            <a:off x="1668783" y="3078156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4D016B1-7317-48E1-928E-543D220A3AFF}"/>
              </a:ext>
            </a:extLst>
          </p:cNvPr>
          <p:cNvCxnSpPr>
            <a:cxnSpLocks/>
          </p:cNvCxnSpPr>
          <p:nvPr/>
        </p:nvCxnSpPr>
        <p:spPr>
          <a:xfrm flipV="1">
            <a:off x="1949840" y="3067728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C07ABB-C7D3-4521-B672-6DDD4C08A41F}"/>
              </a:ext>
            </a:extLst>
          </p:cNvPr>
          <p:cNvSpPr txBox="1"/>
          <p:nvPr/>
        </p:nvSpPr>
        <p:spPr>
          <a:xfrm>
            <a:off x="1766278" y="3287832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6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5BCC420-960B-43E8-9974-2253B6FAC788}"/>
              </a:ext>
            </a:extLst>
          </p:cNvPr>
          <p:cNvCxnSpPr>
            <a:cxnSpLocks/>
          </p:cNvCxnSpPr>
          <p:nvPr/>
        </p:nvCxnSpPr>
        <p:spPr>
          <a:xfrm>
            <a:off x="5697200" y="1955571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C8B5B16-3803-476B-B0F8-569A4AEC3E18}"/>
              </a:ext>
            </a:extLst>
          </p:cNvPr>
          <p:cNvCxnSpPr>
            <a:cxnSpLocks/>
          </p:cNvCxnSpPr>
          <p:nvPr/>
        </p:nvCxnSpPr>
        <p:spPr>
          <a:xfrm flipV="1">
            <a:off x="5986767" y="1957846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AC1047-E683-456F-B7CC-A4E26D6332F2}"/>
              </a:ext>
            </a:extLst>
          </p:cNvPr>
          <p:cNvSpPr txBox="1"/>
          <p:nvPr/>
        </p:nvSpPr>
        <p:spPr>
          <a:xfrm>
            <a:off x="5730365" y="2184025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7D94FE-521D-4A3F-B58B-F6191DCC945B}"/>
              </a:ext>
            </a:extLst>
          </p:cNvPr>
          <p:cNvSpPr txBox="1"/>
          <p:nvPr/>
        </p:nvSpPr>
        <p:spPr>
          <a:xfrm>
            <a:off x="6149153" y="2184025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CL" sz="2400" dirty="0">
                <a:latin typeface="Comic Sans MS" panose="030F0702030302020204" pitchFamily="66" charset="0"/>
              </a:rPr>
              <a:t>9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10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F922108-2B23-4F25-905F-EDFB277F1D84}"/>
              </a:ext>
            </a:extLst>
          </p:cNvPr>
          <p:cNvCxnSpPr>
            <a:cxnSpLocks/>
          </p:cNvCxnSpPr>
          <p:nvPr/>
        </p:nvCxnSpPr>
        <p:spPr>
          <a:xfrm>
            <a:off x="5943225" y="2517087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3A8440A-85FF-45AE-973D-66ACEA6C67E4}"/>
              </a:ext>
            </a:extLst>
          </p:cNvPr>
          <p:cNvCxnSpPr>
            <a:cxnSpLocks/>
          </p:cNvCxnSpPr>
          <p:nvPr/>
        </p:nvCxnSpPr>
        <p:spPr>
          <a:xfrm flipV="1">
            <a:off x="6219980" y="2517087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4E4962-16B2-4DE9-88DB-7DF843BB13A8}"/>
              </a:ext>
            </a:extLst>
          </p:cNvPr>
          <p:cNvSpPr txBox="1"/>
          <p:nvPr/>
        </p:nvSpPr>
        <p:spPr>
          <a:xfrm>
            <a:off x="6029292" y="2745094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1E214DD-47C6-4210-86E4-27FC5EB67C62}"/>
              </a:ext>
            </a:extLst>
          </p:cNvPr>
          <p:cNvSpPr txBox="1"/>
          <p:nvPr/>
        </p:nvSpPr>
        <p:spPr>
          <a:xfrm>
            <a:off x="6179284" y="2755522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10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64DDF30F-4065-4D9F-A62D-1785AE4A0B8D}"/>
              </a:ext>
            </a:extLst>
          </p:cNvPr>
          <p:cNvCxnSpPr>
            <a:cxnSpLocks/>
          </p:cNvCxnSpPr>
          <p:nvPr/>
        </p:nvCxnSpPr>
        <p:spPr>
          <a:xfrm>
            <a:off x="6233682" y="3088584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1560036-5F74-48A8-801C-7A6977C99FF8}"/>
              </a:ext>
            </a:extLst>
          </p:cNvPr>
          <p:cNvCxnSpPr>
            <a:cxnSpLocks/>
          </p:cNvCxnSpPr>
          <p:nvPr/>
        </p:nvCxnSpPr>
        <p:spPr>
          <a:xfrm flipV="1">
            <a:off x="6502366" y="3089000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C524161-5827-43AC-B36C-790DD34D8BBB}"/>
              </a:ext>
            </a:extLst>
          </p:cNvPr>
          <p:cNvSpPr txBox="1"/>
          <p:nvPr/>
        </p:nvSpPr>
        <p:spPr>
          <a:xfrm>
            <a:off x="6238692" y="3345790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17</a:t>
            </a:r>
          </a:p>
        </p:txBody>
      </p:sp>
      <p:pic>
        <p:nvPicPr>
          <p:cNvPr id="1026" name="Picture 2" descr="COMUNICA 20-21 | LA MAGIA DE LAS PALABRAS">
            <a:extLst>
              <a:ext uri="{FF2B5EF4-FFF2-40B4-BE49-F238E27FC236}">
                <a16:creationId xmlns:a16="http://schemas.microsoft.com/office/drawing/2014/main" id="{B1A63B43-1CCB-46CE-891D-AE859300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92" y="2334389"/>
            <a:ext cx="2635238" cy="26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8" name="Google Shape;4468;p35"/>
          <p:cNvSpPr txBox="1">
            <a:spLocks noGrp="1"/>
          </p:cNvSpPr>
          <p:nvPr>
            <p:ph type="title" idx="15"/>
          </p:nvPr>
        </p:nvSpPr>
        <p:spPr>
          <a:xfrm>
            <a:off x="720000" y="4342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bg1">
                    <a:lumMod val="50000"/>
                  </a:schemeClr>
                </a:solidFill>
              </a:rPr>
              <a:t>¡ Practiquemos!</a:t>
            </a:r>
            <a:endParaRPr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0FBCDE-BFF6-4832-8918-DE003DE338E3}"/>
              </a:ext>
            </a:extLst>
          </p:cNvPr>
          <p:cNvSpPr txBox="1"/>
          <p:nvPr/>
        </p:nvSpPr>
        <p:spPr>
          <a:xfrm>
            <a:off x="945912" y="1595496"/>
            <a:ext cx="239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8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s-CL" sz="2400" dirty="0">
                <a:solidFill>
                  <a:schemeClr val="accent3"/>
                </a:solidFill>
                <a:latin typeface="Comic Sans MS" panose="030F0702030302020204" pitchFamily="66" charset="0"/>
              </a:rPr>
              <a:t>3</a:t>
            </a:r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solidFill>
                  <a:schemeClr val="accent3"/>
                </a:solidFill>
                <a:latin typeface="Comic Sans MS" panose="030F0702030302020204" pitchFamily="66" charset="0"/>
              </a:rPr>
              <a:t>(4</a:t>
            </a:r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1 )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6A8644-677F-45F8-BB5C-DC5F6A686040}"/>
              </a:ext>
            </a:extLst>
          </p:cNvPr>
          <p:cNvSpPr txBox="1"/>
          <p:nvPr/>
        </p:nvSpPr>
        <p:spPr>
          <a:xfrm>
            <a:off x="3697810" y="1093567"/>
            <a:ext cx="520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18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latin typeface="Comic Sans MS" panose="030F0702030302020204" pitchFamily="66" charset="0"/>
              </a:rPr>
              <a:t>5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(8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– </a:t>
            </a:r>
            <a:r>
              <a:rPr lang="es-CL" sz="2400" dirty="0">
                <a:latin typeface="Comic Sans MS" panose="030F0702030302020204" pitchFamily="66" charset="0"/>
              </a:rPr>
              <a:t>2)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</a:t>
            </a:r>
            <a:r>
              <a:rPr lang="es-CL" sz="2400" dirty="0">
                <a:latin typeface="Comic Sans MS" panose="030F0702030302020204" pitchFamily="66" charset="0"/>
              </a:rPr>
              <a:t> 4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(3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s-CL" sz="2400" dirty="0">
                <a:latin typeface="Comic Sans MS" panose="030F0702030302020204" pitchFamily="66" charset="0"/>
              </a:rPr>
              <a:t>2)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8D3F84E-25E2-4374-8953-7345945FB4A9}"/>
              </a:ext>
            </a:extLst>
          </p:cNvPr>
          <p:cNvCxnSpPr>
            <a:cxnSpLocks/>
          </p:cNvCxnSpPr>
          <p:nvPr/>
        </p:nvCxnSpPr>
        <p:spPr>
          <a:xfrm>
            <a:off x="2209531" y="1965468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44E6485-95D6-4FA1-BE89-15AA68970DE3}"/>
              </a:ext>
            </a:extLst>
          </p:cNvPr>
          <p:cNvCxnSpPr>
            <a:cxnSpLocks/>
          </p:cNvCxnSpPr>
          <p:nvPr/>
        </p:nvCxnSpPr>
        <p:spPr>
          <a:xfrm flipV="1">
            <a:off x="2561983" y="1965468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54C3B10-0472-452B-8B85-C10AFE83664C}"/>
              </a:ext>
            </a:extLst>
          </p:cNvPr>
          <p:cNvSpPr txBox="1"/>
          <p:nvPr/>
        </p:nvSpPr>
        <p:spPr>
          <a:xfrm>
            <a:off x="2333314" y="2166608"/>
            <a:ext cx="29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B9E374-EE9B-4574-B5BB-66A01B7A3FF1}"/>
              </a:ext>
            </a:extLst>
          </p:cNvPr>
          <p:cNvSpPr txBox="1"/>
          <p:nvPr/>
        </p:nvSpPr>
        <p:spPr>
          <a:xfrm>
            <a:off x="915991" y="2155258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CL" sz="2400" dirty="0">
                <a:latin typeface="Comic Sans MS" panose="030F0702030302020204" pitchFamily="66" charset="0"/>
              </a:rPr>
              <a:t>8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3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-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2CAF7D0-4883-448F-9AF0-C532F46D5F26}"/>
              </a:ext>
            </a:extLst>
          </p:cNvPr>
          <p:cNvCxnSpPr>
            <a:cxnSpLocks/>
          </p:cNvCxnSpPr>
          <p:nvPr/>
        </p:nvCxnSpPr>
        <p:spPr>
          <a:xfrm>
            <a:off x="1164525" y="2595999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F4FA044-FAD5-4674-925C-5944997D210D}"/>
              </a:ext>
            </a:extLst>
          </p:cNvPr>
          <p:cNvCxnSpPr>
            <a:cxnSpLocks/>
          </p:cNvCxnSpPr>
          <p:nvPr/>
        </p:nvCxnSpPr>
        <p:spPr>
          <a:xfrm flipV="1">
            <a:off x="1506319" y="2575989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DF90C1-98E2-4EA3-BDDA-B47C0BFB00C0}"/>
              </a:ext>
            </a:extLst>
          </p:cNvPr>
          <p:cNvSpPr txBox="1"/>
          <p:nvPr/>
        </p:nvSpPr>
        <p:spPr>
          <a:xfrm>
            <a:off x="1206323" y="2874572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88936F-D1DC-4BCD-85C4-C3A54D0C18A6}"/>
              </a:ext>
            </a:extLst>
          </p:cNvPr>
          <p:cNvSpPr txBox="1"/>
          <p:nvPr/>
        </p:nvSpPr>
        <p:spPr>
          <a:xfrm>
            <a:off x="1662824" y="2857903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s-CL" sz="2400" dirty="0">
                <a:latin typeface="Comic Sans MS" panose="030F0702030302020204" pitchFamily="66" charset="0"/>
              </a:rPr>
              <a:t> 5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AEA8DAC-5ACD-4AD1-A069-488FD8B2BB85}"/>
              </a:ext>
            </a:extLst>
          </p:cNvPr>
          <p:cNvCxnSpPr>
            <a:cxnSpLocks/>
          </p:cNvCxnSpPr>
          <p:nvPr/>
        </p:nvCxnSpPr>
        <p:spPr>
          <a:xfrm>
            <a:off x="1506319" y="3290653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4D016B1-7317-48E1-928E-543D220A3AFF}"/>
              </a:ext>
            </a:extLst>
          </p:cNvPr>
          <p:cNvCxnSpPr>
            <a:cxnSpLocks/>
          </p:cNvCxnSpPr>
          <p:nvPr/>
        </p:nvCxnSpPr>
        <p:spPr>
          <a:xfrm flipV="1">
            <a:off x="1896790" y="3270467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C07ABB-C7D3-4521-B672-6DDD4C08A41F}"/>
              </a:ext>
            </a:extLst>
          </p:cNvPr>
          <p:cNvSpPr txBox="1"/>
          <p:nvPr/>
        </p:nvSpPr>
        <p:spPr>
          <a:xfrm>
            <a:off x="1708528" y="3548567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6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5BCC420-960B-43E8-9974-2253B6FAC788}"/>
              </a:ext>
            </a:extLst>
          </p:cNvPr>
          <p:cNvCxnSpPr>
            <a:cxnSpLocks/>
          </p:cNvCxnSpPr>
          <p:nvPr/>
        </p:nvCxnSpPr>
        <p:spPr>
          <a:xfrm>
            <a:off x="5144715" y="1519592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C8B5B16-3803-476B-B0F8-569A4AEC3E18}"/>
              </a:ext>
            </a:extLst>
          </p:cNvPr>
          <p:cNvCxnSpPr>
            <a:cxnSpLocks/>
          </p:cNvCxnSpPr>
          <p:nvPr/>
        </p:nvCxnSpPr>
        <p:spPr>
          <a:xfrm flipV="1">
            <a:off x="5435172" y="1498640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AC1047-E683-456F-B7CC-A4E26D6332F2}"/>
              </a:ext>
            </a:extLst>
          </p:cNvPr>
          <p:cNvSpPr txBox="1"/>
          <p:nvPr/>
        </p:nvSpPr>
        <p:spPr>
          <a:xfrm>
            <a:off x="5246910" y="1744902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7D94FE-521D-4A3F-B58B-F6191DCC945B}"/>
              </a:ext>
            </a:extLst>
          </p:cNvPr>
          <p:cNvSpPr txBox="1"/>
          <p:nvPr/>
        </p:nvSpPr>
        <p:spPr>
          <a:xfrm>
            <a:off x="5566768" y="4212470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16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F922108-2B23-4F25-905F-EDFB277F1D84}"/>
              </a:ext>
            </a:extLst>
          </p:cNvPr>
          <p:cNvCxnSpPr>
            <a:cxnSpLocks/>
          </p:cNvCxnSpPr>
          <p:nvPr/>
        </p:nvCxnSpPr>
        <p:spPr>
          <a:xfrm>
            <a:off x="4268511" y="2095992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3A8440A-85FF-45AE-973D-66ACEA6C67E4}"/>
              </a:ext>
            </a:extLst>
          </p:cNvPr>
          <p:cNvCxnSpPr>
            <a:cxnSpLocks/>
          </p:cNvCxnSpPr>
          <p:nvPr/>
        </p:nvCxnSpPr>
        <p:spPr>
          <a:xfrm flipV="1">
            <a:off x="4967759" y="2715019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4E4962-16B2-4DE9-88DB-7DF843BB13A8}"/>
              </a:ext>
            </a:extLst>
          </p:cNvPr>
          <p:cNvSpPr txBox="1"/>
          <p:nvPr/>
        </p:nvSpPr>
        <p:spPr>
          <a:xfrm>
            <a:off x="4370706" y="2299132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1E214DD-47C6-4210-86E4-27FC5EB67C62}"/>
              </a:ext>
            </a:extLst>
          </p:cNvPr>
          <p:cNvSpPr txBox="1"/>
          <p:nvPr/>
        </p:nvSpPr>
        <p:spPr>
          <a:xfrm>
            <a:off x="5562180" y="3617632"/>
            <a:ext cx="203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64DDF30F-4065-4D9F-A62D-1785AE4A0B8D}"/>
              </a:ext>
            </a:extLst>
          </p:cNvPr>
          <p:cNvCxnSpPr>
            <a:cxnSpLocks/>
          </p:cNvCxnSpPr>
          <p:nvPr/>
        </p:nvCxnSpPr>
        <p:spPr>
          <a:xfrm>
            <a:off x="4693418" y="2715020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1560036-5F74-48A8-801C-7A6977C99FF8}"/>
              </a:ext>
            </a:extLst>
          </p:cNvPr>
          <p:cNvCxnSpPr>
            <a:cxnSpLocks/>
          </p:cNvCxnSpPr>
          <p:nvPr/>
        </p:nvCxnSpPr>
        <p:spPr>
          <a:xfrm flipV="1">
            <a:off x="4558968" y="2081129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C524161-5827-43AC-B36C-790DD34D8BBB}"/>
              </a:ext>
            </a:extLst>
          </p:cNvPr>
          <p:cNvSpPr txBox="1"/>
          <p:nvPr/>
        </p:nvSpPr>
        <p:spPr>
          <a:xfrm>
            <a:off x="5204427" y="3626756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15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18FBE15B-8DB2-A90C-0496-0238AFC672A1}"/>
              </a:ext>
            </a:extLst>
          </p:cNvPr>
          <p:cNvCxnSpPr>
            <a:cxnSpLocks/>
          </p:cNvCxnSpPr>
          <p:nvPr/>
        </p:nvCxnSpPr>
        <p:spPr>
          <a:xfrm>
            <a:off x="6854090" y="1505807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C5D6B3D-8231-6444-3151-F423B46CD2E6}"/>
              </a:ext>
            </a:extLst>
          </p:cNvPr>
          <p:cNvCxnSpPr>
            <a:cxnSpLocks/>
          </p:cNvCxnSpPr>
          <p:nvPr/>
        </p:nvCxnSpPr>
        <p:spPr>
          <a:xfrm flipV="1">
            <a:off x="7144547" y="1496598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315ABBD-162D-580C-ED54-B47D2D434D96}"/>
              </a:ext>
            </a:extLst>
          </p:cNvPr>
          <p:cNvSpPr txBox="1"/>
          <p:nvPr/>
        </p:nvSpPr>
        <p:spPr>
          <a:xfrm>
            <a:off x="6999318" y="1743665"/>
            <a:ext cx="61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C7AD59-6891-43AE-D113-E3DA98E55844}"/>
              </a:ext>
            </a:extLst>
          </p:cNvPr>
          <p:cNvSpPr txBox="1"/>
          <p:nvPr/>
        </p:nvSpPr>
        <p:spPr>
          <a:xfrm>
            <a:off x="3990213" y="1718527"/>
            <a:ext cx="520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18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latin typeface="Comic Sans MS" panose="030F0702030302020204" pitchFamily="66" charset="0"/>
              </a:rPr>
              <a:t>5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     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latin typeface="Comic Sans MS" panose="030F0702030302020204" pitchFamily="66" charset="0"/>
              </a:rPr>
              <a:t> 4  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      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C2A3B3B-10C8-700C-3137-AD285B8CC98F}"/>
              </a:ext>
            </a:extLst>
          </p:cNvPr>
          <p:cNvSpPr txBox="1"/>
          <p:nvPr/>
        </p:nvSpPr>
        <p:spPr>
          <a:xfrm>
            <a:off x="4722607" y="2971839"/>
            <a:ext cx="65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CC4773E-BE7C-E359-CFDC-C853B741B6AF}"/>
              </a:ext>
            </a:extLst>
          </p:cNvPr>
          <p:cNvSpPr txBox="1"/>
          <p:nvPr/>
        </p:nvSpPr>
        <p:spPr>
          <a:xfrm>
            <a:off x="4680409" y="2293734"/>
            <a:ext cx="520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6 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latin typeface="Comic Sans MS" panose="030F0702030302020204" pitchFamily="66" charset="0"/>
              </a:rPr>
              <a:t> 4  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  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77FF8C0-3446-B168-802E-E100B8B7390F}"/>
              </a:ext>
            </a:extLst>
          </p:cNvPr>
          <p:cNvSpPr txBox="1"/>
          <p:nvPr/>
        </p:nvSpPr>
        <p:spPr>
          <a:xfrm>
            <a:off x="5153411" y="2966441"/>
            <a:ext cx="21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es-CL" sz="2400" dirty="0">
                <a:latin typeface="Comic Sans MS" panose="030F0702030302020204" pitchFamily="66" charset="0"/>
              </a:rPr>
              <a:t> 4   </a:t>
            </a:r>
            <a:r>
              <a:rPr lang="es-C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s-CL" sz="2400" dirty="0">
                <a:latin typeface="Comic Sans MS" panose="030F0702030302020204" pitchFamily="66" charset="0"/>
              </a:rPr>
              <a:t>   1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8964126-D8AA-A499-1C1B-837891B61DE9}"/>
              </a:ext>
            </a:extLst>
          </p:cNvPr>
          <p:cNvCxnSpPr>
            <a:cxnSpLocks/>
          </p:cNvCxnSpPr>
          <p:nvPr/>
        </p:nvCxnSpPr>
        <p:spPr>
          <a:xfrm>
            <a:off x="5136045" y="3339570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431FD0B-26F4-7068-D1EB-71D99CEB540C}"/>
              </a:ext>
            </a:extLst>
          </p:cNvPr>
          <p:cNvCxnSpPr>
            <a:cxnSpLocks/>
          </p:cNvCxnSpPr>
          <p:nvPr/>
        </p:nvCxnSpPr>
        <p:spPr>
          <a:xfrm flipV="1">
            <a:off x="5443846" y="3303008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387A1317-E58A-7C57-581C-0F8765A9C327}"/>
              </a:ext>
            </a:extLst>
          </p:cNvPr>
          <p:cNvCxnSpPr>
            <a:cxnSpLocks/>
          </p:cNvCxnSpPr>
          <p:nvPr/>
        </p:nvCxnSpPr>
        <p:spPr>
          <a:xfrm flipV="1">
            <a:off x="5834963" y="4012775"/>
            <a:ext cx="236668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45BE2E5-4D26-10A9-A945-669E6620C233}"/>
              </a:ext>
            </a:extLst>
          </p:cNvPr>
          <p:cNvCxnSpPr>
            <a:cxnSpLocks/>
          </p:cNvCxnSpPr>
          <p:nvPr/>
        </p:nvCxnSpPr>
        <p:spPr>
          <a:xfrm>
            <a:off x="5492844" y="4040619"/>
            <a:ext cx="290457" cy="278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20" grpId="0"/>
      <p:bldP spid="23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p38"/>
          <p:cNvSpPr/>
          <p:nvPr/>
        </p:nvSpPr>
        <p:spPr>
          <a:xfrm flipH="1">
            <a:off x="2036412" y="3748125"/>
            <a:ext cx="4971863" cy="65475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38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Alejandra Inostroza H.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Profesora Diferencial</a:t>
            </a:r>
            <a:endParaRPr dirty="0"/>
          </a:p>
        </p:txBody>
      </p:sp>
      <p:sp>
        <p:nvSpPr>
          <p:cNvPr id="4583" name="Google Shape;4583;p38"/>
          <p:cNvSpPr/>
          <p:nvPr/>
        </p:nvSpPr>
        <p:spPr>
          <a:xfrm rot="635415" flipH="1">
            <a:off x="5914005" y="476295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3108322" y="18693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6092547" y="475355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557;p37">
            <a:extLst>
              <a:ext uri="{FF2B5EF4-FFF2-40B4-BE49-F238E27FC236}">
                <a16:creationId xmlns:a16="http://schemas.microsoft.com/office/drawing/2014/main" id="{D55D28C9-FE62-437C-8498-7A8BF9195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4369" y="1851073"/>
            <a:ext cx="6788601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600" dirty="0"/>
              <a:t>Gracias por </a:t>
            </a:r>
            <a:br>
              <a:rPr lang="es-CL" sz="6600" dirty="0"/>
            </a:br>
            <a:r>
              <a:rPr lang="es-CL" sz="6600" dirty="0"/>
              <a:t>tu atención </a:t>
            </a:r>
            <a:endParaRPr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258</Words>
  <Application>Microsoft Office PowerPoint</Application>
  <PresentationFormat>Presentación en pantalla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Nunito</vt:lpstr>
      <vt:lpstr>Arial</vt:lpstr>
      <vt:lpstr>Roboto Condensed Light</vt:lpstr>
      <vt:lpstr>Modak</vt:lpstr>
      <vt:lpstr>Comic Sans MS</vt:lpstr>
      <vt:lpstr>Literacy Subject for Pre-K: Holding a Pencil, Marker or Crayon Correctly by Slidesgo</vt:lpstr>
      <vt:lpstr>Operaciones combinadas</vt:lpstr>
      <vt:lpstr>¿Qué es una operación combinada?</vt:lpstr>
      <vt:lpstr>¿Cuál es el orden que debo seguir para resolver una operación combinada?</vt:lpstr>
      <vt:lpstr>Cuando tenemos solo dos operaciones , ¿Qué orden debo seguir?</vt:lpstr>
      <vt:lpstr>¡ Practiquemos!</vt:lpstr>
      <vt:lpstr>¡ Practiquemos!</vt:lpstr>
      <vt:lpstr>Gracias por  tu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SUBJECT  FOR PRE-K:  HOLDING A PENCIL, MARKER OR CRAYON CORRECTLY</dc:title>
  <dc:creator>Alejandra</dc:creator>
  <cp:lastModifiedBy>Alejandra</cp:lastModifiedBy>
  <cp:revision>15</cp:revision>
  <dcterms:modified xsi:type="dcterms:W3CDTF">2023-10-25T19:12:55Z</dcterms:modified>
</cp:coreProperties>
</file>